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9" r:id="rId2"/>
    <p:sldId id="256" r:id="rId3"/>
    <p:sldId id="285" r:id="rId4"/>
    <p:sldId id="261" r:id="rId5"/>
    <p:sldId id="282" r:id="rId6"/>
    <p:sldId id="292" r:id="rId7"/>
    <p:sldId id="293" r:id="rId8"/>
    <p:sldId id="289" r:id="rId9"/>
    <p:sldId id="297" r:id="rId10"/>
    <p:sldId id="290" r:id="rId11"/>
    <p:sldId id="267" r:id="rId12"/>
    <p:sldId id="265" r:id="rId13"/>
    <p:sldId id="296" r:id="rId14"/>
    <p:sldId id="298" r:id="rId15"/>
    <p:sldId id="268" r:id="rId16"/>
    <p:sldId id="287" r:id="rId17"/>
    <p:sldId id="291" r:id="rId18"/>
    <p:sldId id="271" r:id="rId19"/>
    <p:sldId id="269" r:id="rId20"/>
    <p:sldId id="284" r:id="rId21"/>
    <p:sldId id="264" r:id="rId22"/>
    <p:sldId id="266" r:id="rId23"/>
    <p:sldId id="288" r:id="rId24"/>
    <p:sldId id="286" r:id="rId25"/>
    <p:sldId id="294" r:id="rId26"/>
    <p:sldId id="272" r:id="rId27"/>
    <p:sldId id="273" r:id="rId28"/>
    <p:sldId id="274" r:id="rId29"/>
    <p:sldId id="275" r:id="rId30"/>
    <p:sldId id="27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1642"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9F7B29-3ABC-40B7-B49B-38F9085CE31A}" type="datetimeFigureOut">
              <a:rPr lang="en-US" smtClean="0"/>
              <a:pPr/>
              <a:t>10/28/2019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76E559-2FDB-48E9-9E37-DCDAFC7F91DF}" type="slidenum">
              <a:rPr lang="en-US" smtClean="0"/>
              <a:pPr/>
              <a:t>‹#›</a:t>
            </a:fld>
            <a:endParaRPr lang="en-US" dirty="0"/>
          </a:p>
        </p:txBody>
      </p:sp>
    </p:spTree>
    <p:extLst>
      <p:ext uri="{BB962C8B-B14F-4D97-AF65-F5344CB8AC3E}">
        <p14:creationId xmlns:p14="http://schemas.microsoft.com/office/powerpoint/2010/main" val="1551630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dirty="0"/>
          </a:p>
        </p:txBody>
      </p:sp>
      <p:sp>
        <p:nvSpPr>
          <p:cNvPr id="73732" name="Slide Number Placeholder 3"/>
          <p:cNvSpPr>
            <a:spLocks noGrp="1"/>
          </p:cNvSpPr>
          <p:nvPr>
            <p:ph type="sldNum" sz="quarter" idx="5"/>
          </p:nvPr>
        </p:nvSpPr>
        <p:spPr>
          <a:noFill/>
        </p:spPr>
        <p:txBody>
          <a:bodyPr/>
          <a:lstStyle/>
          <a:p>
            <a:fld id="{70ACFD72-55D9-42EB-8E5E-DB8E7BDFF6FA}" type="slidenum">
              <a:rPr lang="en-US" smtClean="0"/>
              <a:pPr/>
              <a:t>30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A5C01F-4E00-467D-B99B-152823164074}"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C88C23-199D-4D44-8FDE-C1138043380D}" type="slidenum">
              <a:rPr lang="en-US" smtClean="0"/>
              <a:pPr/>
              <a:t>‹#›</a:t>
            </a:fld>
            <a:endParaRPr lang="en-US" dirty="0"/>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A5C01F-4E00-467D-B99B-152823164074}"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C88C23-199D-4D44-8FDE-C1138043380D}" type="slidenum">
              <a:rPr lang="en-US" smtClean="0"/>
              <a:pPr/>
              <a:t>‹#›</a:t>
            </a:fld>
            <a:endParaRPr lang="en-US" dirty="0"/>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A5C01F-4E00-467D-B99B-152823164074}"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C88C23-199D-4D44-8FDE-C1138043380D}" type="slidenum">
              <a:rPr lang="en-US" smtClean="0"/>
              <a:pPr/>
              <a:t>‹#›</a:t>
            </a:fld>
            <a:endParaRPr lang="en-US" dirty="0"/>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12"/>
          <p:cNvSpPr>
            <a:spLocks noGrp="1" noChangeArrowheads="1"/>
          </p:cNvSpPr>
          <p:nvPr>
            <p:ph type="sldNum" sz="quarter" idx="11"/>
          </p:nvPr>
        </p:nvSpPr>
        <p:spPr>
          <a:ln/>
        </p:spPr>
        <p:txBody>
          <a:bodyPr/>
          <a:lstStyle>
            <a:lvl1pPr>
              <a:defRPr/>
            </a:lvl1pPr>
          </a:lstStyle>
          <a:p>
            <a:pPr>
              <a:defRPr/>
            </a:pPr>
            <a:fld id="{25077299-A7A6-44C8-A3FA-54F5DE82F947}" type="slidenum">
              <a:rPr lang="en-US"/>
              <a:pPr>
                <a:defRPr/>
              </a:pPr>
              <a:t>‹#›</a:t>
            </a:fld>
            <a:endParaRPr lang="en-US" dirty="0"/>
          </a:p>
        </p:txBody>
      </p:sp>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12"/>
          <p:cNvSpPr>
            <a:spLocks noGrp="1" noChangeArrowheads="1"/>
          </p:cNvSpPr>
          <p:nvPr>
            <p:ph type="sldNum" sz="quarter" idx="11"/>
          </p:nvPr>
        </p:nvSpPr>
        <p:spPr>
          <a:ln/>
        </p:spPr>
        <p:txBody>
          <a:bodyPr/>
          <a:lstStyle>
            <a:lvl1pPr>
              <a:defRPr/>
            </a:lvl1pPr>
          </a:lstStyle>
          <a:p>
            <a:pPr>
              <a:defRPr/>
            </a:pPr>
            <a:fld id="{25077299-A7A6-44C8-A3FA-54F5DE82F947}" type="slidenum">
              <a:rPr lang="en-US"/>
              <a:pPr>
                <a:defRPr/>
              </a:pPr>
              <a:t>‹#›</a:t>
            </a:fld>
            <a:endParaRPr lang="en-US" dirty="0"/>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A5C01F-4E00-467D-B99B-152823164074}" type="datetimeFigureOut">
              <a:rPr lang="en-US" smtClean="0"/>
              <a:pPr/>
              <a:t>10/28/2019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C88C23-199D-4D44-8FDE-C1138043380D}" type="slidenum">
              <a:rPr lang="en-US" smtClean="0"/>
              <a:pPr/>
              <a:t>‹#›</a:t>
            </a:fld>
            <a:endParaRPr lang="en-US" dirty="0"/>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A5C01F-4E00-467D-B99B-152823164074}" type="datetimeFigureOut">
              <a:rPr lang="en-US" smtClean="0"/>
              <a:pPr/>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C88C23-199D-4D44-8FDE-C1138043380D}" type="slidenum">
              <a:rPr lang="en-US" smtClean="0"/>
              <a:pPr/>
              <a:t>‹#›</a:t>
            </a:fld>
            <a:endParaRPr lang="en-US" dirty="0"/>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A5C01F-4E00-467D-B99B-152823164074}" type="datetimeFigureOut">
              <a:rPr lang="en-US" smtClean="0"/>
              <a:pPr/>
              <a:t>10/28/2019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FC88C23-199D-4D44-8FDE-C1138043380D}" type="slidenum">
              <a:rPr lang="en-US" smtClean="0"/>
              <a:pPr/>
              <a:t>‹#›</a:t>
            </a:fld>
            <a:endParaRPr lang="en-US" dirty="0"/>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A5C01F-4E00-467D-B99B-152823164074}" type="datetimeFigureOut">
              <a:rPr lang="en-US" smtClean="0"/>
              <a:pPr/>
              <a:t>10/28/2019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C88C23-199D-4D44-8FDE-C1138043380D}" type="slidenum">
              <a:rPr lang="en-US" smtClean="0"/>
              <a:pPr/>
              <a:t>‹#›</a:t>
            </a:fld>
            <a:endParaRPr lang="en-US" dirty="0"/>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5C01F-4E00-467D-B99B-152823164074}" type="datetimeFigureOut">
              <a:rPr lang="en-US" smtClean="0"/>
              <a:pPr/>
              <a:t>10/28/2019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C88C23-199D-4D44-8FDE-C1138043380D}" type="slidenum">
              <a:rPr lang="en-US" smtClean="0"/>
              <a:pPr/>
              <a:t>‹#›</a:t>
            </a:fld>
            <a:endParaRPr lang="en-US" dirty="0"/>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A5C01F-4E00-467D-B99B-152823164074}" type="datetimeFigureOut">
              <a:rPr lang="en-US" smtClean="0"/>
              <a:pPr/>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C88C23-199D-4D44-8FDE-C1138043380D}" type="slidenum">
              <a:rPr lang="en-US" smtClean="0"/>
              <a:pPr/>
              <a:t>‹#›</a:t>
            </a:fld>
            <a:endParaRPr lang="en-US" dirty="0"/>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A5C01F-4E00-467D-B99B-152823164074}" type="datetimeFigureOut">
              <a:rPr lang="en-US" smtClean="0"/>
              <a:pPr/>
              <a:t>10/28/2019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C88C23-199D-4D44-8FDE-C1138043380D}" type="slidenum">
              <a:rPr lang="en-US" smtClean="0"/>
              <a:pPr/>
              <a:t>‹#›</a:t>
            </a:fld>
            <a:endParaRPr lang="en-US" dirty="0"/>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5C01F-4E00-467D-B99B-152823164074}" type="datetimeFigureOut">
              <a:rPr lang="en-US" smtClean="0"/>
              <a:pPr/>
              <a:t>10/28/2019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88C23-199D-4D44-8FDE-C1138043380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80.jpeg"/><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27.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slideLayout" Target="../slideLayouts/slideLayout12.xml"/><Relationship Id="rId1" Type="http://schemas.openxmlformats.org/officeDocument/2006/relationships/audio" Target="../media/audio7.wav"/><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1.xml"/><Relationship Id="rId7" Type="http://schemas.openxmlformats.org/officeDocument/2006/relationships/image" Target="../media/image98.jpeg"/><Relationship Id="rId2" Type="http://schemas.openxmlformats.org/officeDocument/2006/relationships/slideLayout" Target="../slideLayouts/slideLayout7.xml"/><Relationship Id="rId1" Type="http://schemas.openxmlformats.org/officeDocument/2006/relationships/audio" Target="../media/audio8.wav"/><Relationship Id="rId6" Type="http://schemas.openxmlformats.org/officeDocument/2006/relationships/image" Target="../media/image97.jpeg"/><Relationship Id="rId5" Type="http://schemas.openxmlformats.org/officeDocument/2006/relationships/audio" Target="../media/audio10.wav"/><Relationship Id="rId4" Type="http://schemas.openxmlformats.org/officeDocument/2006/relationships/audio" Target="../media/audio9.wav"/></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C:\Users\nemat\AppData\Local\Microsoft\Windows\Temporary Internet Files\Content.Outlook\06TAZG23\Nemat_Inc_logo.jpg"/>
          <p:cNvPicPr>
            <a:picLocks noChangeAspect="1" noChangeArrowheads="1"/>
          </p:cNvPicPr>
          <p:nvPr/>
        </p:nvPicPr>
        <p:blipFill>
          <a:blip r:embed="rId3" cstate="print"/>
          <a:srcRect/>
          <a:stretch>
            <a:fillRect/>
          </a:stretch>
        </p:blipFill>
        <p:spPr bwMode="auto">
          <a:xfrm>
            <a:off x="76200" y="70185"/>
            <a:ext cx="2286000" cy="1834815"/>
          </a:xfrm>
          <a:prstGeom prst="rect">
            <a:avLst/>
          </a:prstGeom>
          <a:noFill/>
          <a:ln>
            <a:solidFill>
              <a:schemeClr val="bg1"/>
            </a:solidFill>
          </a:ln>
          <a:effectLst/>
        </p:spPr>
      </p:pic>
      <p:sp>
        <p:nvSpPr>
          <p:cNvPr id="6" name="TextBox 5"/>
          <p:cNvSpPr txBox="1"/>
          <p:nvPr/>
        </p:nvSpPr>
        <p:spPr>
          <a:xfrm>
            <a:off x="5943600" y="5257800"/>
            <a:ext cx="1843774" cy="369332"/>
          </a:xfrm>
          <a:prstGeom prst="rect">
            <a:avLst/>
          </a:prstGeom>
          <a:noFill/>
        </p:spPr>
        <p:txBody>
          <a:bodyPr wrap="none" rtlCol="0">
            <a:spAutoFit/>
          </a:bodyPr>
          <a:lstStyle/>
          <a:p>
            <a:r>
              <a:rPr lang="en-US" dirty="0">
                <a:latin typeface="High Tower Text" pitchFamily="18" charset="0"/>
              </a:rPr>
              <a:t>www.nemat.com</a:t>
            </a:r>
          </a:p>
        </p:txBody>
      </p:sp>
      <p:pic>
        <p:nvPicPr>
          <p:cNvPr id="10" name="~PP2851.WAV">
            <a:hlinkClick r:id="" action="ppaction://media"/>
          </p:cNvPr>
          <p:cNvPicPr>
            <a:picLocks noRot="1" noChangeAspect="1"/>
          </p:cNvPicPr>
          <p:nvPr>
            <a:wavAudioFile r:embed="rId1" name="~PP2851.WAV"/>
          </p:nvPr>
        </p:nvPicPr>
        <p:blipFill>
          <a:blip r:embed="rId4" cstate="print"/>
          <a:stretch>
            <a:fillRect/>
          </a:stretch>
        </p:blipFill>
        <p:spPr>
          <a:xfrm>
            <a:off x="8696325" y="6410325"/>
            <a:ext cx="304800" cy="304800"/>
          </a:xfrm>
          <a:prstGeom prst="rect">
            <a:avLst/>
          </a:prstGeom>
        </p:spPr>
      </p:pic>
      <p:sp>
        <p:nvSpPr>
          <p:cNvPr id="8" name="TextBox 7"/>
          <p:cNvSpPr txBox="1"/>
          <p:nvPr/>
        </p:nvSpPr>
        <p:spPr>
          <a:xfrm>
            <a:off x="5943600" y="3200400"/>
            <a:ext cx="2514600" cy="2308324"/>
          </a:xfrm>
          <a:prstGeom prst="rect">
            <a:avLst/>
          </a:prstGeom>
          <a:noFill/>
        </p:spPr>
        <p:txBody>
          <a:bodyPr wrap="square" rtlCol="0">
            <a:spAutoFit/>
          </a:bodyPr>
          <a:lstStyle/>
          <a:p>
            <a:r>
              <a:rPr lang="en-US" sz="2400" dirty="0">
                <a:latin typeface="High Tower Text" pitchFamily="18" charset="0"/>
              </a:rPr>
              <a:t>Developed By:</a:t>
            </a:r>
          </a:p>
          <a:p>
            <a:r>
              <a:rPr lang="en-US" sz="2400" dirty="0">
                <a:latin typeface="High Tower Text" pitchFamily="18" charset="0"/>
              </a:rPr>
              <a:t>Nemat Inc.</a:t>
            </a:r>
          </a:p>
          <a:p>
            <a:r>
              <a:rPr lang="en-US" sz="2400" dirty="0">
                <a:latin typeface="High Tower Text" pitchFamily="18" charset="0"/>
              </a:rPr>
              <a:t>19225 Road 24</a:t>
            </a:r>
          </a:p>
          <a:p>
            <a:r>
              <a:rPr lang="en-US" sz="2400" dirty="0">
                <a:latin typeface="High Tower Text" pitchFamily="18" charset="0"/>
              </a:rPr>
              <a:t>Madera, CA</a:t>
            </a:r>
          </a:p>
          <a:p>
            <a:r>
              <a:rPr lang="en-US" sz="2400" dirty="0">
                <a:latin typeface="High Tower Text" pitchFamily="18" charset="0"/>
              </a:rPr>
              <a:t>USA</a:t>
            </a:r>
          </a:p>
          <a:p>
            <a:endParaRPr lang="en-US" sz="2400" dirty="0">
              <a:latin typeface="High Tower Text" pitchFamily="18" charset="0"/>
            </a:endParaRPr>
          </a:p>
        </p:txBody>
      </p:sp>
      <p:sp>
        <p:nvSpPr>
          <p:cNvPr id="11" name="Rectangle 10"/>
          <p:cNvSpPr/>
          <p:nvPr/>
        </p:nvSpPr>
        <p:spPr>
          <a:xfrm>
            <a:off x="3657600" y="533400"/>
            <a:ext cx="4572000" cy="1077218"/>
          </a:xfrm>
          <a:prstGeom prst="rect">
            <a:avLst/>
          </a:prstGeom>
        </p:spPr>
        <p:txBody>
          <a:bodyPr wrap="square">
            <a:spAutoFit/>
          </a:bodyPr>
          <a:lstStyle/>
          <a:p>
            <a:r>
              <a:rPr lang="en-US" sz="3200" b="1" dirty="0">
                <a:latin typeface="High Tower Text" pitchFamily="18" charset="0"/>
              </a:rPr>
              <a:t>Coating Technologies,</a:t>
            </a:r>
          </a:p>
          <a:p>
            <a:r>
              <a:rPr lang="en-US" sz="3200" b="1" dirty="0">
                <a:latin typeface="High Tower Text" pitchFamily="18" charset="0"/>
              </a:rPr>
              <a:t>Contract Manufacturing</a:t>
            </a:r>
          </a:p>
        </p:txBody>
      </p:sp>
      <p:pic>
        <p:nvPicPr>
          <p:cNvPr id="1029" name="Picture 5" descr="C:\Users\Mike\Pictures\Products\IMG_0078.jpg"/>
          <p:cNvPicPr>
            <a:picLocks noChangeAspect="1" noChangeArrowheads="1"/>
          </p:cNvPicPr>
          <p:nvPr/>
        </p:nvPicPr>
        <p:blipFill>
          <a:blip r:embed="rId5" cstate="print"/>
          <a:srcRect l="25833" t="11427" r="25833" b="6667"/>
          <a:stretch>
            <a:fillRect/>
          </a:stretch>
        </p:blipFill>
        <p:spPr bwMode="auto">
          <a:xfrm>
            <a:off x="457200" y="2438400"/>
            <a:ext cx="3429000" cy="4358101"/>
          </a:xfrm>
          <a:prstGeom prst="rect">
            <a:avLst/>
          </a:prstGeom>
          <a:noFill/>
          <a:ln>
            <a:solidFill>
              <a:schemeClr val="bg1"/>
            </a:solidFill>
          </a:ln>
        </p:spPr>
      </p:pic>
      <p:sp>
        <p:nvSpPr>
          <p:cNvPr id="13" name="Rectangle 12"/>
          <p:cNvSpPr/>
          <p:nvPr/>
        </p:nvSpPr>
        <p:spPr>
          <a:xfrm>
            <a:off x="76200" y="1959114"/>
            <a:ext cx="8991600" cy="707886"/>
          </a:xfrm>
          <a:prstGeom prst="rect">
            <a:avLst/>
          </a:prstGeom>
        </p:spPr>
        <p:txBody>
          <a:bodyPr wrap="square">
            <a:spAutoFit/>
          </a:bodyPr>
          <a:lstStyle/>
          <a:p>
            <a:pPr algn="ctr"/>
            <a:r>
              <a:rPr lang="en-US" sz="2000" b="1" dirty="0">
                <a:solidFill>
                  <a:srgbClr val="C00000"/>
                </a:solidFill>
                <a:latin typeface="High Tower Text" pitchFamily="18" charset="0"/>
              </a:rPr>
              <a:t>“Trusted supplier to the coating technology entities in Fairfield, Ca. since early 1980’s.”</a:t>
            </a:r>
            <a:endParaRPr lang="en-US" sz="2000" b="1" dirty="0">
              <a:solidFill>
                <a:srgbClr val="C00000"/>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81600" y="2971800"/>
            <a:ext cx="2743200" cy="830997"/>
          </a:xfrm>
          <a:prstGeom prst="rect">
            <a:avLst/>
          </a:prstGeom>
        </p:spPr>
        <p:txBody>
          <a:bodyPr wrap="square">
            <a:spAutoFit/>
          </a:bodyPr>
          <a:lstStyle/>
          <a:p>
            <a:pPr algn="ct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1028" name="Picture 4" descr="W:\Forms\Camera Pictures\Product Pictures\Transport Roll Asy.jpg"/>
          <p:cNvPicPr>
            <a:picLocks noChangeAspect="1" noChangeArrowheads="1"/>
          </p:cNvPicPr>
          <p:nvPr/>
        </p:nvPicPr>
        <p:blipFill>
          <a:blip r:embed="rId2" cstate="print"/>
          <a:srcRect/>
          <a:stretch>
            <a:fillRect/>
          </a:stretch>
        </p:blipFill>
        <p:spPr bwMode="auto">
          <a:xfrm>
            <a:off x="4800600" y="3733800"/>
            <a:ext cx="4012841" cy="3009872"/>
          </a:xfrm>
          <a:prstGeom prst="rect">
            <a:avLst/>
          </a:prstGeom>
          <a:noFill/>
          <a:scene3d>
            <a:camera prst="orthographicFront"/>
            <a:lightRig rig="threePt" dir="t"/>
          </a:scene3d>
          <a:sp3d>
            <a:bevelT prst="angle"/>
          </a:sp3d>
        </p:spPr>
      </p:pic>
      <p:pic>
        <p:nvPicPr>
          <p:cNvPr id="8194" name="Picture 2" descr="W:\Forms\Camera Pictures\Product Pictures\Guardian\Floating Bearings 001.JPG"/>
          <p:cNvPicPr>
            <a:picLocks noChangeAspect="1" noChangeArrowheads="1"/>
          </p:cNvPicPr>
          <p:nvPr/>
        </p:nvPicPr>
        <p:blipFill>
          <a:blip r:embed="rId3" cstate="print"/>
          <a:srcRect/>
          <a:stretch>
            <a:fillRect/>
          </a:stretch>
        </p:blipFill>
        <p:spPr bwMode="auto">
          <a:xfrm>
            <a:off x="228600" y="3695700"/>
            <a:ext cx="4114800" cy="3086100"/>
          </a:xfrm>
          <a:prstGeom prst="rect">
            <a:avLst/>
          </a:prstGeom>
          <a:noFill/>
          <a:scene3d>
            <a:camera prst="orthographicFront"/>
            <a:lightRig rig="threePt" dir="t"/>
          </a:scene3d>
          <a:sp3d>
            <a:bevelT prst="angle"/>
          </a:sp3d>
        </p:spPr>
      </p:pic>
      <p:pic>
        <p:nvPicPr>
          <p:cNvPr id="8195" name="Picture 3" descr="W:\Forms\Camera Pictures\Product Pictures\Guardian\VACT Rolls 007.JPG"/>
          <p:cNvPicPr>
            <a:picLocks noChangeAspect="1" noChangeArrowheads="1"/>
          </p:cNvPicPr>
          <p:nvPr/>
        </p:nvPicPr>
        <p:blipFill>
          <a:blip r:embed="rId4" cstate="print"/>
          <a:srcRect l="10833" t="2222" r="7500"/>
          <a:stretch>
            <a:fillRect/>
          </a:stretch>
        </p:blipFill>
        <p:spPr bwMode="auto">
          <a:xfrm>
            <a:off x="152400" y="152400"/>
            <a:ext cx="3886200" cy="3489649"/>
          </a:xfrm>
          <a:prstGeom prst="rect">
            <a:avLst/>
          </a:prstGeom>
          <a:noFill/>
          <a:scene3d>
            <a:camera prst="orthographicFront"/>
            <a:lightRig rig="threePt" dir="t"/>
          </a:scene3d>
          <a:sp3d>
            <a:bevelT prst="angle"/>
          </a:sp3d>
        </p:spPr>
      </p:pic>
      <p:pic>
        <p:nvPicPr>
          <p:cNvPr id="8197" name="Picture 5" descr="W:\Forms\Camera Pictures\Guardian Prod Nov 2014\IMG_2361.JPG"/>
          <p:cNvPicPr>
            <a:picLocks noChangeAspect="1" noChangeArrowheads="1"/>
          </p:cNvPicPr>
          <p:nvPr/>
        </p:nvPicPr>
        <p:blipFill>
          <a:blip r:embed="rId5" cstate="print"/>
          <a:srcRect t="20000" b="27778"/>
          <a:stretch>
            <a:fillRect/>
          </a:stretch>
        </p:blipFill>
        <p:spPr bwMode="auto">
          <a:xfrm>
            <a:off x="4419600" y="685800"/>
            <a:ext cx="4474723" cy="1752600"/>
          </a:xfrm>
          <a:prstGeom prst="rect">
            <a:avLst/>
          </a:prstGeom>
          <a:noFill/>
          <a:scene3d>
            <a:camera prst="orthographicFront"/>
            <a:lightRig rig="threePt" dir="t"/>
          </a:scene3d>
          <a:sp3d>
            <a:bevelT prst="angle"/>
          </a:sp3d>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Server-1\public\Forms\Camera Pictures\Product Pictures\Lid Pics\Lid 013.jpg"/>
          <p:cNvPicPr>
            <a:picLocks noChangeAspect="1" noChangeArrowheads="1"/>
          </p:cNvPicPr>
          <p:nvPr/>
        </p:nvPicPr>
        <p:blipFill>
          <a:blip r:embed="rId2" cstate="print"/>
          <a:srcRect/>
          <a:stretch>
            <a:fillRect/>
          </a:stretch>
        </p:blipFill>
        <p:spPr bwMode="auto">
          <a:xfrm>
            <a:off x="457200" y="152400"/>
            <a:ext cx="381000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descr="\\Server-1\public\Forms\Camera Pictures\Product Pictures\Lid Pics\Lid 004.jpg"/>
          <p:cNvPicPr>
            <a:picLocks noChangeAspect="1" noChangeArrowheads="1"/>
          </p:cNvPicPr>
          <p:nvPr/>
        </p:nvPicPr>
        <p:blipFill>
          <a:blip r:embed="rId3" cstate="print"/>
          <a:srcRect/>
          <a:stretch>
            <a:fillRect/>
          </a:stretch>
        </p:blipFill>
        <p:spPr bwMode="auto">
          <a:xfrm>
            <a:off x="5257800" y="76200"/>
            <a:ext cx="3759200"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3602550" y="2971800"/>
            <a:ext cx="1883850" cy="646331"/>
          </a:xfrm>
          <a:prstGeom prst="rect">
            <a:avLst/>
          </a:prstGeom>
        </p:spPr>
        <p:txBody>
          <a:bodyPr wrap="none">
            <a:spAutoFit/>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1027" name="Picture 3" descr="Z:\Marketing\PICS\2014-11-14\FeedThru-1073-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54" t="15369" b="20515"/>
          <a:stretch/>
        </p:blipFill>
        <p:spPr bwMode="auto">
          <a:xfrm>
            <a:off x="205952" y="4191000"/>
            <a:ext cx="4341541" cy="21760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Marketing\PICS\2014-11-14\FeedThru-1073-1-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03" t="12697" r="20109" b="20139"/>
          <a:stretch/>
        </p:blipFill>
        <p:spPr bwMode="auto">
          <a:xfrm>
            <a:off x="5775978" y="4069015"/>
            <a:ext cx="2722843" cy="2298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52800" y="3124200"/>
            <a:ext cx="1883850" cy="646331"/>
          </a:xfrm>
          <a:prstGeom prst="rect">
            <a:avLst/>
          </a:prstGeom>
        </p:spPr>
        <p:txBody>
          <a:bodyPr wrap="none">
            <a:spAutoFit/>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9" name="Picture 2" descr="W:\Forms\Camera Pictures\Product Pictures\Pillow Block Assy.jpg"/>
          <p:cNvPicPr>
            <a:picLocks noChangeAspect="1" noChangeArrowheads="1"/>
          </p:cNvPicPr>
          <p:nvPr/>
        </p:nvPicPr>
        <p:blipFill>
          <a:blip r:embed="rId2" cstate="print"/>
          <a:srcRect l="9838" t="10802" r="5088" b="17441"/>
          <a:stretch>
            <a:fillRect/>
          </a:stretch>
        </p:blipFill>
        <p:spPr bwMode="auto">
          <a:xfrm>
            <a:off x="838200" y="228600"/>
            <a:ext cx="3200400" cy="2024743"/>
          </a:xfrm>
          <a:prstGeom prst="roundRect">
            <a:avLst/>
          </a:prstGeom>
          <a:noFill/>
        </p:spPr>
      </p:pic>
      <p:pic>
        <p:nvPicPr>
          <p:cNvPr id="10" name="Picture 2" descr="W:\Forms\Camera Pictures\Product Pictures\Pillow Block Exploded.jpg"/>
          <p:cNvPicPr>
            <a:picLocks noChangeAspect="1" noChangeArrowheads="1"/>
          </p:cNvPicPr>
          <p:nvPr/>
        </p:nvPicPr>
        <p:blipFill>
          <a:blip r:embed="rId3" cstate="print"/>
          <a:srcRect l="6061" t="2265" r="18182" b="5682"/>
          <a:stretch>
            <a:fillRect/>
          </a:stretch>
        </p:blipFill>
        <p:spPr bwMode="auto">
          <a:xfrm>
            <a:off x="5562600" y="457200"/>
            <a:ext cx="3352800" cy="5431536"/>
          </a:xfrm>
          <a:prstGeom prst="roundRect">
            <a:avLst/>
          </a:prstGeom>
          <a:noFill/>
        </p:spPr>
      </p:pic>
      <p:pic>
        <p:nvPicPr>
          <p:cNvPr id="6" name="Picture 3" descr="Z:\Marketing\PICS\2014-11-17\0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47" t="8496" r="11933" b="15163"/>
          <a:stretch/>
        </p:blipFill>
        <p:spPr bwMode="auto">
          <a:xfrm>
            <a:off x="304800" y="3001849"/>
            <a:ext cx="2754592" cy="237830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Z:\Marketing\PICS\2014-11-14\07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740" t="5954" r="15230" b="11662"/>
          <a:stretch/>
        </p:blipFill>
        <p:spPr bwMode="auto">
          <a:xfrm>
            <a:off x="3507438" y="4191000"/>
            <a:ext cx="1729212" cy="19776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0" y="2743200"/>
            <a:ext cx="1883850" cy="646331"/>
          </a:xfrm>
          <a:prstGeom prst="rect">
            <a:avLst/>
          </a:prstGeom>
        </p:spPr>
        <p:txBody>
          <a:bodyPr wrap="none">
            <a:spAutoFit/>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3076" name="Picture 4" descr="Z:\Marketing\PICS\2014-11-14\07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986" b="18127"/>
          <a:stretch/>
        </p:blipFill>
        <p:spPr bwMode="auto">
          <a:xfrm>
            <a:off x="4937353" y="533400"/>
            <a:ext cx="3261149" cy="166055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Z:\Marketing\PICS\2014-11-18\0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53" t="11500" r="24942" b="13804"/>
          <a:stretch/>
        </p:blipFill>
        <p:spPr bwMode="auto">
          <a:xfrm>
            <a:off x="533400" y="76200"/>
            <a:ext cx="3603279" cy="34041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Z:\Marketing\PICS\2014-11-18\00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53" t="6958" r="4809" b="19316"/>
          <a:stretch/>
        </p:blipFill>
        <p:spPr bwMode="auto">
          <a:xfrm>
            <a:off x="2362200" y="3581400"/>
            <a:ext cx="5410200" cy="325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499006"/>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26050" y="5004798"/>
            <a:ext cx="1883850" cy="646331"/>
          </a:xfrm>
          <a:prstGeom prst="rect">
            <a:avLst/>
          </a:prstGeom>
        </p:spPr>
        <p:txBody>
          <a:bodyPr wrap="none">
            <a:spAutoFit/>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6146" name="Picture 2" descr="Z:\Marketing\PICS\2014-11-14\07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18" t="8795" b="14178"/>
          <a:stretch/>
        </p:blipFill>
        <p:spPr bwMode="auto">
          <a:xfrm>
            <a:off x="609600" y="228600"/>
            <a:ext cx="5257800" cy="31648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ike\Pictures\Products\092607_08481 (2).jpg"/>
          <p:cNvPicPr>
            <a:picLocks noChangeAspect="1" noChangeArrowheads="1"/>
          </p:cNvPicPr>
          <p:nvPr/>
        </p:nvPicPr>
        <p:blipFill>
          <a:blip r:embed="rId3" cstate="print"/>
          <a:srcRect t="18750" r="1250" b="2500"/>
          <a:stretch>
            <a:fillRect/>
          </a:stretch>
        </p:blipFill>
        <p:spPr bwMode="auto">
          <a:xfrm>
            <a:off x="3657600" y="3733800"/>
            <a:ext cx="5075945" cy="3035929"/>
          </a:xfrm>
          <a:prstGeom prst="rect">
            <a:avLst/>
          </a:prstGeom>
          <a:noFill/>
          <a:scene3d>
            <a:camera prst="orthographicFront"/>
            <a:lightRig rig="threePt" dir="t"/>
          </a:scene3d>
          <a:sp3d>
            <a:bevelT prst="angle"/>
          </a:sp3d>
        </p:spPr>
      </p:pic>
    </p:spTree>
    <p:extLst>
      <p:ext uri="{BB962C8B-B14F-4D97-AF65-F5344CB8AC3E}">
        <p14:creationId xmlns:p14="http://schemas.microsoft.com/office/powerpoint/2010/main" val="1625214046"/>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Server-1\public\Forms\Camera Pictures\Product Pictures\MF AC Electrical Box 006.jpg"/>
          <p:cNvPicPr>
            <a:picLocks noChangeAspect="1" noChangeArrowheads="1"/>
          </p:cNvPicPr>
          <p:nvPr/>
        </p:nvPicPr>
        <p:blipFill>
          <a:blip r:embed="rId2" cstate="print"/>
          <a:srcRect/>
          <a:stretch>
            <a:fillRect/>
          </a:stretch>
        </p:blipFill>
        <p:spPr bwMode="auto">
          <a:xfrm>
            <a:off x="4953000" y="76200"/>
            <a:ext cx="3962083" cy="2971800"/>
          </a:xfrm>
          <a:prstGeom prst="rect">
            <a:avLst/>
          </a:prstGeom>
          <a:ln>
            <a:noFill/>
          </a:ln>
          <a:effectLst>
            <a:outerShdw blurRad="292100" dist="139700" dir="2700000" algn="tl" rotWithShape="0">
              <a:srgbClr val="333333">
                <a:alpha val="65000"/>
              </a:srgbClr>
            </a:outerShdw>
          </a:effectLst>
        </p:spPr>
      </p:pic>
      <p:pic>
        <p:nvPicPr>
          <p:cNvPr id="4098" name="Picture 2" descr="\\Server-1\public\Forms\Camera Pictures\Product Pictures\Electrical Box 1.jpg"/>
          <p:cNvPicPr>
            <a:picLocks noChangeAspect="1" noChangeArrowheads="1"/>
          </p:cNvPicPr>
          <p:nvPr/>
        </p:nvPicPr>
        <p:blipFill>
          <a:blip r:embed="rId3" cstate="print"/>
          <a:srcRect/>
          <a:stretch>
            <a:fillRect/>
          </a:stretch>
        </p:blipFill>
        <p:spPr bwMode="auto">
          <a:xfrm>
            <a:off x="51152" y="3543300"/>
            <a:ext cx="4368448" cy="327660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3581400" y="2895600"/>
            <a:ext cx="2263761" cy="769441"/>
          </a:xfrm>
          <a:prstGeom prst="rect">
            <a:avLst/>
          </a:prstGeom>
          <a:noFill/>
        </p:spPr>
        <p:txBody>
          <a:bodyPr wrap="none" rtlCol="0">
            <a:spAutoFit/>
          </a:bodyPr>
          <a:lstStyle/>
          <a:p>
            <a:pPr algn="ct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1026" name="Picture 2" descr="W:\Forms\Camera Pictures\Quadrant\Interface Assy pics 007.jpg"/>
          <p:cNvPicPr>
            <a:picLocks noChangeAspect="1" noChangeArrowheads="1"/>
          </p:cNvPicPr>
          <p:nvPr/>
        </p:nvPicPr>
        <p:blipFill>
          <a:blip r:embed="rId4" cstate="print"/>
          <a:srcRect/>
          <a:stretch>
            <a:fillRect/>
          </a:stretch>
        </p:blipFill>
        <p:spPr bwMode="auto">
          <a:xfrm>
            <a:off x="4648200" y="3505200"/>
            <a:ext cx="4419600" cy="3314700"/>
          </a:xfrm>
          <a:prstGeom prst="rect">
            <a:avLst/>
          </a:prstGeom>
          <a:noFill/>
        </p:spPr>
      </p:pic>
      <p:pic>
        <p:nvPicPr>
          <p:cNvPr id="1027" name="Picture 3" descr="W:\Forms\Camera Pictures\Quadrant\Interface Assy pics 001.jpg"/>
          <p:cNvPicPr>
            <a:picLocks noChangeAspect="1" noChangeArrowheads="1"/>
          </p:cNvPicPr>
          <p:nvPr/>
        </p:nvPicPr>
        <p:blipFill>
          <a:blip r:embed="rId5" cstate="print"/>
          <a:srcRect/>
          <a:stretch>
            <a:fillRect/>
          </a:stretch>
        </p:blipFill>
        <p:spPr bwMode="auto">
          <a:xfrm>
            <a:off x="228600" y="190500"/>
            <a:ext cx="3810000" cy="2857500"/>
          </a:xfrm>
          <a:prstGeom prst="rect">
            <a:avLst/>
          </a:prstGeom>
          <a:noFill/>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81400" y="3124200"/>
            <a:ext cx="1883850" cy="646331"/>
          </a:xfrm>
          <a:prstGeom prst="rect">
            <a:avLst/>
          </a:prstGeom>
        </p:spPr>
        <p:txBody>
          <a:bodyPr wrap="none">
            <a:spAutoFit/>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4098" name="Picture 2" descr="W:\Forms\Camera Pictures\2014-03-25 3-25-14\3-25-14 036.JPG"/>
          <p:cNvPicPr>
            <a:picLocks noChangeAspect="1" noChangeArrowheads="1"/>
          </p:cNvPicPr>
          <p:nvPr/>
        </p:nvPicPr>
        <p:blipFill>
          <a:blip r:embed="rId2" cstate="print"/>
          <a:srcRect b="7407"/>
          <a:stretch>
            <a:fillRect/>
          </a:stretch>
        </p:blipFill>
        <p:spPr bwMode="auto">
          <a:xfrm>
            <a:off x="76200" y="38100"/>
            <a:ext cx="411480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00" name="Picture 4" descr="W:\Forms\Camera Pictures\Product Pictures\Lid Pics\RAK Lid 004.JPG"/>
          <p:cNvPicPr>
            <a:picLocks noChangeAspect="1" noChangeArrowheads="1"/>
          </p:cNvPicPr>
          <p:nvPr/>
        </p:nvPicPr>
        <p:blipFill>
          <a:blip r:embed="rId3" cstate="print"/>
          <a:srcRect/>
          <a:stretch>
            <a:fillRect/>
          </a:stretch>
        </p:blipFill>
        <p:spPr bwMode="auto">
          <a:xfrm>
            <a:off x="685580" y="3200400"/>
            <a:ext cx="2743420"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descr="C:\Users\Mike\Pictures\Products\IMG_0079 (2).jpg"/>
          <p:cNvPicPr>
            <a:picLocks noChangeAspect="1" noChangeArrowheads="1"/>
          </p:cNvPicPr>
          <p:nvPr/>
        </p:nvPicPr>
        <p:blipFill>
          <a:blip r:embed="rId4" cstate="print"/>
          <a:srcRect t="16667"/>
          <a:stretch>
            <a:fillRect/>
          </a:stretch>
        </p:blipFill>
        <p:spPr bwMode="auto">
          <a:xfrm>
            <a:off x="3886200" y="3733800"/>
            <a:ext cx="487680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0" name="Picture 2" descr="Z:\Marketing\PICS\2014-11-14\08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476202"/>
            <a:ext cx="2641516" cy="1981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52800" y="2906917"/>
            <a:ext cx="2743200" cy="830997"/>
          </a:xfrm>
          <a:prstGeom prst="rect">
            <a:avLst/>
          </a:prstGeom>
        </p:spPr>
        <p:txBody>
          <a:bodyPr wrap="square">
            <a:spAutoFit/>
          </a:bodyPr>
          <a:lstStyle/>
          <a:p>
            <a:pPr algn="ct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5122" name="Picture 2" descr="W:\Forms\Camera Pictures\2014-08-29 8-29-14\8-29-14 047.JPG"/>
          <p:cNvPicPr>
            <a:picLocks noChangeAspect="1" noChangeArrowheads="1"/>
          </p:cNvPicPr>
          <p:nvPr/>
        </p:nvPicPr>
        <p:blipFill>
          <a:blip r:embed="rId2" cstate="print"/>
          <a:srcRect l="5769" t="7692" b="12820"/>
          <a:stretch>
            <a:fillRect/>
          </a:stretch>
        </p:blipFill>
        <p:spPr bwMode="auto">
          <a:xfrm>
            <a:off x="152400" y="457200"/>
            <a:ext cx="3652684" cy="2310882"/>
          </a:xfrm>
          <a:prstGeom prst="rect">
            <a:avLst/>
          </a:prstGeom>
          <a:noFill/>
          <a:scene3d>
            <a:camera prst="orthographicFront"/>
            <a:lightRig rig="threePt" dir="t"/>
          </a:scene3d>
          <a:sp3d>
            <a:bevelT prst="angle"/>
          </a:sp3d>
        </p:spPr>
      </p:pic>
      <p:pic>
        <p:nvPicPr>
          <p:cNvPr id="5123" name="Picture 3" descr="W:\Forms\Camera Pictures\2014-08-29 8-29-14\8-29-14 115.JPG"/>
          <p:cNvPicPr>
            <a:picLocks noChangeAspect="1" noChangeArrowheads="1"/>
          </p:cNvPicPr>
          <p:nvPr/>
        </p:nvPicPr>
        <p:blipFill>
          <a:blip r:embed="rId3" cstate="print"/>
          <a:srcRect l="20000" b="32222"/>
          <a:stretch>
            <a:fillRect/>
          </a:stretch>
        </p:blipFill>
        <p:spPr bwMode="auto">
          <a:xfrm>
            <a:off x="36226" y="4038600"/>
            <a:ext cx="4317167" cy="2743200"/>
          </a:xfrm>
          <a:prstGeom prst="rect">
            <a:avLst/>
          </a:prstGeom>
          <a:noFill/>
        </p:spPr>
      </p:pic>
      <p:sp>
        <p:nvSpPr>
          <p:cNvPr id="12" name="Rectangle 11"/>
          <p:cNvSpPr/>
          <p:nvPr/>
        </p:nvSpPr>
        <p:spPr>
          <a:xfrm>
            <a:off x="838200" y="457200"/>
            <a:ext cx="2667000" cy="707886"/>
          </a:xfrm>
          <a:prstGeom prst="rect">
            <a:avLst/>
          </a:prstGeom>
        </p:spPr>
        <p:txBody>
          <a:bodyPr wrap="square">
            <a:spAutoFit/>
          </a:bodyPr>
          <a:lstStyle/>
          <a:p>
            <a:pPr algn="ct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Gate Slit Valves Assemblies</a:t>
            </a:r>
          </a:p>
        </p:txBody>
      </p:sp>
      <p:pic>
        <p:nvPicPr>
          <p:cNvPr id="9218" name="Picture 2" descr="W:\Forms\Camera Pictures\Guardian Prod Nov 2014\IMG_2350.JPG"/>
          <p:cNvPicPr>
            <a:picLocks noChangeAspect="1" noChangeArrowheads="1"/>
          </p:cNvPicPr>
          <p:nvPr/>
        </p:nvPicPr>
        <p:blipFill>
          <a:blip r:embed="rId4" cstate="print"/>
          <a:srcRect l="3333" r="7500" b="43333"/>
          <a:stretch>
            <a:fillRect/>
          </a:stretch>
        </p:blipFill>
        <p:spPr bwMode="auto">
          <a:xfrm>
            <a:off x="3962400" y="462185"/>
            <a:ext cx="5105400" cy="2433415"/>
          </a:xfrm>
          <a:prstGeom prst="rect">
            <a:avLst/>
          </a:prstGeom>
          <a:noFill/>
        </p:spPr>
      </p:pic>
      <p:sp>
        <p:nvSpPr>
          <p:cNvPr id="9" name="Rectangle 8"/>
          <p:cNvSpPr/>
          <p:nvPr/>
        </p:nvSpPr>
        <p:spPr>
          <a:xfrm>
            <a:off x="6019800" y="533400"/>
            <a:ext cx="2971800" cy="707886"/>
          </a:xfrm>
          <a:prstGeom prst="rect">
            <a:avLst/>
          </a:prstGeom>
        </p:spPr>
        <p:txBody>
          <a:bodyPr wrap="square">
            <a:spAutoFit/>
          </a:bodyPr>
          <a:lstStyle/>
          <a:p>
            <a:pPr algn="ct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Single &amp; Multi Segment Gas Bar</a:t>
            </a:r>
          </a:p>
        </p:txBody>
      </p:sp>
      <p:pic>
        <p:nvPicPr>
          <p:cNvPr id="2050" name="Picture 2" descr="Z:\Forms\Camera Pictures\Product Pictures\839-0505 Gear Box Interna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802" r="15110" b="2476"/>
          <a:stretch/>
        </p:blipFill>
        <p:spPr bwMode="auto">
          <a:xfrm>
            <a:off x="5562600" y="3581946"/>
            <a:ext cx="3052167" cy="3185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Server-1\public\Customer Drawings New\NEMAT\TV Mount\Pictures\Product Pics Randall\Nemat 1753.jpg"/>
          <p:cNvPicPr>
            <a:picLocks noChangeAspect="1" noChangeArrowheads="1"/>
          </p:cNvPicPr>
          <p:nvPr/>
        </p:nvPicPr>
        <p:blipFill>
          <a:blip r:embed="rId2" cstate="print"/>
          <a:srcRect l="25498" t="11765" r="15662" b="17647"/>
          <a:stretch>
            <a:fillRect/>
          </a:stretch>
        </p:blipFill>
        <p:spPr bwMode="auto">
          <a:xfrm>
            <a:off x="304800" y="152400"/>
            <a:ext cx="3600450" cy="2880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prst="angle"/>
            <a:contourClr>
              <a:srgbClr val="FFFFFF"/>
            </a:contourClr>
          </a:sp3d>
        </p:spPr>
      </p:pic>
      <p:sp>
        <p:nvSpPr>
          <p:cNvPr id="7" name="Rectangle 6"/>
          <p:cNvSpPr/>
          <p:nvPr/>
        </p:nvSpPr>
        <p:spPr>
          <a:xfrm>
            <a:off x="685800" y="3124200"/>
            <a:ext cx="2263761" cy="769441"/>
          </a:xfrm>
          <a:prstGeom prst="rect">
            <a:avLst/>
          </a:prstGeom>
        </p:spPr>
        <p:txBody>
          <a:bodyPr wrap="none">
            <a:spAutoFit/>
          </a:bodyPr>
          <a:lstStyle/>
          <a:p>
            <a:pPr algn="ct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9" name="Picture 2" descr="W:\Forms\Camera Pictures\2014-08-29 8-29-14\8-29-14 096.JPG"/>
          <p:cNvPicPr>
            <a:picLocks noChangeAspect="1" noChangeArrowheads="1"/>
          </p:cNvPicPr>
          <p:nvPr/>
        </p:nvPicPr>
        <p:blipFill>
          <a:blip r:embed="rId3" cstate="print"/>
          <a:srcRect l="13333" t="4444" r="18333" b="10000"/>
          <a:stretch>
            <a:fillRect/>
          </a:stretch>
        </p:blipFill>
        <p:spPr bwMode="auto">
          <a:xfrm>
            <a:off x="533400" y="3810000"/>
            <a:ext cx="3124200" cy="2933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prst="angle"/>
            <a:contourClr>
              <a:srgbClr val="FFFFFF"/>
            </a:contourClr>
          </a:sp3d>
        </p:spPr>
      </p:pic>
      <p:pic>
        <p:nvPicPr>
          <p:cNvPr id="10" name="Picture 2" descr="W:\Forms\Camera Pictures\2014-08-29 8-29-14\8-29-14 109.JPG"/>
          <p:cNvPicPr>
            <a:picLocks noChangeAspect="1" noChangeArrowheads="1"/>
          </p:cNvPicPr>
          <p:nvPr/>
        </p:nvPicPr>
        <p:blipFill>
          <a:blip r:embed="rId4" cstate="print"/>
          <a:srcRect l="13333" r="11667" b="3333"/>
          <a:stretch>
            <a:fillRect/>
          </a:stretch>
        </p:blipFill>
        <p:spPr bwMode="auto">
          <a:xfrm>
            <a:off x="4101662" y="990600"/>
            <a:ext cx="4966138" cy="480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prst="angle"/>
            <a:contourClr>
              <a:srgbClr val="FFFFFF"/>
            </a:contourClr>
          </a:sp3d>
        </p:spPr>
      </p:pic>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Forms\Camera Pictures\Product Pictures\839-0505 Gear Box Assy.jpg"/>
          <p:cNvPicPr>
            <a:picLocks noChangeAspect="1" noChangeArrowheads="1"/>
          </p:cNvPicPr>
          <p:nvPr/>
        </p:nvPicPr>
        <p:blipFill>
          <a:blip r:embed="rId2" cstate="print"/>
          <a:srcRect l="23149" r="23029" b="8182"/>
          <a:stretch>
            <a:fillRect/>
          </a:stretch>
        </p:blipFill>
        <p:spPr bwMode="auto">
          <a:xfrm>
            <a:off x="685800" y="76200"/>
            <a:ext cx="3037114" cy="3886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pic>
        <p:nvPicPr>
          <p:cNvPr id="1026" name="Picture 2" descr="\\Server-1\public\Forms\Camera Pictures\Cardinal\Copper plates\Copper Plates 2-26-13 011.jpg"/>
          <p:cNvPicPr>
            <a:picLocks noChangeAspect="1" noChangeArrowheads="1"/>
          </p:cNvPicPr>
          <p:nvPr/>
        </p:nvPicPr>
        <p:blipFill>
          <a:blip r:embed="rId3" cstate="print"/>
          <a:srcRect/>
          <a:stretch>
            <a:fillRect/>
          </a:stretch>
        </p:blipFill>
        <p:spPr bwMode="auto">
          <a:xfrm>
            <a:off x="381000" y="4038600"/>
            <a:ext cx="3683000" cy="27622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pic>
        <p:nvPicPr>
          <p:cNvPr id="9" name="9a4d4b60-91d1-4d5f-9a8c-895600d8dc89" descr="image001"/>
          <p:cNvPicPr>
            <a:picLocks noChangeAspect="1" noChangeArrowheads="1"/>
          </p:cNvPicPr>
          <p:nvPr/>
        </p:nvPicPr>
        <p:blipFill>
          <a:blip r:embed="rId4" cstate="print"/>
          <a:srcRect/>
          <a:stretch>
            <a:fillRect/>
          </a:stretch>
        </p:blipFill>
        <p:spPr bwMode="auto">
          <a:xfrm>
            <a:off x="4724400" y="1143000"/>
            <a:ext cx="3976151"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5181600" y="228600"/>
            <a:ext cx="2263761" cy="76944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spTree>
  </p:cSld>
  <p:clrMapOvr>
    <a:masterClrMapping/>
  </p:clrMapOvr>
  <p:transition spd="slow">
    <p:newsfla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1371600"/>
            <a:ext cx="6781800" cy="378565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Table of Contents:</a:t>
            </a:r>
          </a:p>
          <a:p>
            <a:endParaRPr lang="en-US" sz="2800" dirty="0"/>
          </a:p>
          <a:p>
            <a:pPr marL="342900" indent="-342900">
              <a:buAutoNum type="arabicPeriod"/>
            </a:pPr>
            <a:r>
              <a:rPr lang="en-US" sz="2800" dirty="0">
                <a:latin typeface="High Tower Text" pitchFamily="18" charset="0"/>
                <a:cs typeface="Adobe Arabic" pitchFamily="18" charset="-78"/>
              </a:rPr>
              <a:t>About Us</a:t>
            </a:r>
          </a:p>
          <a:p>
            <a:pPr marL="342900" indent="-342900">
              <a:buAutoNum type="arabicPeriod"/>
            </a:pPr>
            <a:r>
              <a:rPr lang="en-US" sz="2800" dirty="0">
                <a:latin typeface="High Tower Text" pitchFamily="18" charset="0"/>
                <a:cs typeface="Adobe Arabic" pitchFamily="18" charset="-78"/>
              </a:rPr>
              <a:t>Contract Manufacturing</a:t>
            </a:r>
          </a:p>
          <a:p>
            <a:pPr marL="342900" indent="-342900">
              <a:buAutoNum type="arabicPeriod"/>
            </a:pPr>
            <a:r>
              <a:rPr lang="en-US" sz="2800" dirty="0">
                <a:latin typeface="High Tower Text" pitchFamily="18" charset="0"/>
                <a:cs typeface="Adobe Arabic" pitchFamily="18" charset="-78"/>
              </a:rPr>
              <a:t>Products</a:t>
            </a:r>
          </a:p>
          <a:p>
            <a:pPr marL="342900" indent="-342900">
              <a:buAutoNum type="arabicPeriod"/>
            </a:pPr>
            <a:r>
              <a:rPr lang="en-US" sz="2800" dirty="0">
                <a:latin typeface="High Tower Text" pitchFamily="18" charset="0"/>
                <a:cs typeface="Adobe Arabic" pitchFamily="18" charset="-78"/>
              </a:rPr>
              <a:t>Quality Assurance</a:t>
            </a:r>
          </a:p>
          <a:p>
            <a:pPr marL="342900" indent="-342900">
              <a:buAutoNum type="arabicPeriod"/>
            </a:pPr>
            <a:r>
              <a:rPr lang="en-US" sz="2800" dirty="0">
                <a:latin typeface="High Tower Text" pitchFamily="18" charset="0"/>
                <a:cs typeface="Adobe Arabic" pitchFamily="18" charset="-78"/>
              </a:rPr>
              <a:t> Design For Manufacturability/Lean Manufacturing</a:t>
            </a:r>
          </a:p>
        </p:txBody>
      </p:sp>
      <p:pic>
        <p:nvPicPr>
          <p:cNvPr id="7" name="~PP3805.WAV">
            <a:hlinkClick r:id="" action="ppaction://media"/>
          </p:cNvPr>
          <p:cNvPicPr>
            <a:picLocks noRot="1" noChangeAspect="1"/>
          </p:cNvPicPr>
          <p:nvPr>
            <a:wavAudioFile r:embed="rId1" name="~PP3805.WAV"/>
          </p:nvPr>
        </p:nvPicPr>
        <p:blipFill>
          <a:blip r:embed="rId3" cstate="print"/>
          <a:stretch>
            <a:fillRect/>
          </a:stretch>
        </p:blipFill>
        <p:spPr>
          <a:xfrm>
            <a:off x="8696325" y="6410325"/>
            <a:ext cx="304800" cy="30480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81600" y="2971800"/>
            <a:ext cx="2743200" cy="830997"/>
          </a:xfrm>
          <a:prstGeom prst="rect">
            <a:avLst/>
          </a:prstGeom>
        </p:spPr>
        <p:txBody>
          <a:bodyPr wrap="square">
            <a:spAutoFit/>
          </a:bodyPr>
          <a:lstStyle/>
          <a:p>
            <a:pPr algn="ct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1026" name="Picture 2" descr="W:\Forms\Camera Pictures\Product Pictures\IMG_1019.JPG"/>
          <p:cNvPicPr>
            <a:picLocks noChangeAspect="1" noChangeArrowheads="1"/>
          </p:cNvPicPr>
          <p:nvPr/>
        </p:nvPicPr>
        <p:blipFill>
          <a:blip r:embed="rId2" cstate="print"/>
          <a:srcRect/>
          <a:stretch>
            <a:fillRect/>
          </a:stretch>
        </p:blipFill>
        <p:spPr bwMode="auto">
          <a:xfrm>
            <a:off x="609600" y="228600"/>
            <a:ext cx="3758898" cy="2819400"/>
          </a:xfrm>
          <a:prstGeom prst="rect">
            <a:avLst/>
          </a:prstGeom>
          <a:noFill/>
          <a:scene3d>
            <a:camera prst="orthographicFront"/>
            <a:lightRig rig="threePt" dir="t"/>
          </a:scene3d>
          <a:sp3d>
            <a:bevelT prst="angle"/>
          </a:sp3d>
        </p:spPr>
      </p:pic>
      <p:pic>
        <p:nvPicPr>
          <p:cNvPr id="1027" name="Picture 3" descr="W:\Forms\Camera Pictures\Product Pictures\Peek Part.jpg"/>
          <p:cNvPicPr>
            <a:picLocks noChangeAspect="1" noChangeArrowheads="1"/>
          </p:cNvPicPr>
          <p:nvPr/>
        </p:nvPicPr>
        <p:blipFill>
          <a:blip r:embed="rId3" cstate="print"/>
          <a:srcRect/>
          <a:stretch>
            <a:fillRect/>
          </a:stretch>
        </p:blipFill>
        <p:spPr bwMode="auto">
          <a:xfrm>
            <a:off x="4826310" y="228600"/>
            <a:ext cx="3860490" cy="2895600"/>
          </a:xfrm>
          <a:prstGeom prst="rect">
            <a:avLst/>
          </a:prstGeom>
          <a:noFill/>
          <a:scene3d>
            <a:camera prst="orthographicFront"/>
            <a:lightRig rig="threePt" dir="t"/>
          </a:scene3d>
          <a:sp3d>
            <a:bevelT prst="angle"/>
          </a:sp3d>
        </p:spPr>
      </p:pic>
      <p:pic>
        <p:nvPicPr>
          <p:cNvPr id="7170" name="Picture 2" descr="W:\Forms\Camera Pictures\Product Pictures\PIC 4.JPG"/>
          <p:cNvPicPr>
            <a:picLocks noChangeAspect="1" noChangeArrowheads="1"/>
          </p:cNvPicPr>
          <p:nvPr/>
        </p:nvPicPr>
        <p:blipFill>
          <a:blip r:embed="rId4" cstate="print"/>
          <a:srcRect l="9310" t="12102"/>
          <a:stretch>
            <a:fillRect/>
          </a:stretch>
        </p:blipFill>
        <p:spPr bwMode="auto">
          <a:xfrm>
            <a:off x="914400" y="3200400"/>
            <a:ext cx="2712410" cy="3505200"/>
          </a:xfrm>
          <a:prstGeom prst="rect">
            <a:avLst/>
          </a:prstGeom>
          <a:noFill/>
          <a:scene3d>
            <a:camera prst="orthographicFront"/>
            <a:lightRig rig="threePt" dir="t"/>
          </a:scene3d>
          <a:sp3d>
            <a:bevelT prst="angle"/>
          </a:sp3d>
        </p:spPr>
      </p:pic>
      <p:pic>
        <p:nvPicPr>
          <p:cNvPr id="6" name="Picture 5" descr="\\Server-1\public\Customer Drawings New\NEMAT\TV Mount\Pictures\Product Pics Randall\Nemat 1757.jpg"/>
          <p:cNvPicPr>
            <a:picLocks noChangeAspect="1" noChangeArrowheads="1"/>
          </p:cNvPicPr>
          <p:nvPr/>
        </p:nvPicPr>
        <p:blipFill>
          <a:blip r:embed="rId5" cstate="print"/>
          <a:srcRect/>
          <a:stretch>
            <a:fillRect/>
          </a:stretch>
        </p:blipFill>
        <p:spPr bwMode="auto">
          <a:xfrm>
            <a:off x="4407382" y="3776391"/>
            <a:ext cx="4227908" cy="2819400"/>
          </a:xfrm>
          <a:prstGeom prst="rect">
            <a:avLst/>
          </a:prstGeom>
          <a:noFill/>
          <a:scene3d>
            <a:camera prst="orthographicFront"/>
            <a:lightRig rig="threePt" dir="t"/>
          </a:scene3d>
          <a:sp3d>
            <a:bevelT prst="angle"/>
          </a:sp3d>
        </p:spPr>
      </p:pic>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Server-1\public\Forms\Camera Pictures\Product Pictures\Surround Pics\Surround 003.jpg"/>
          <p:cNvPicPr>
            <a:picLocks noChangeAspect="1" noChangeArrowheads="1"/>
          </p:cNvPicPr>
          <p:nvPr/>
        </p:nvPicPr>
        <p:blipFill>
          <a:blip r:embed="rId2" cstate="print"/>
          <a:srcRect/>
          <a:stretch>
            <a:fillRect/>
          </a:stretch>
        </p:blipFill>
        <p:spPr bwMode="auto">
          <a:xfrm>
            <a:off x="609600" y="533400"/>
            <a:ext cx="3810000" cy="2857730"/>
          </a:xfrm>
          <a:prstGeom prst="rect">
            <a:avLst/>
          </a:prstGeom>
          <a:noFill/>
          <a:scene3d>
            <a:camera prst="orthographicFront"/>
            <a:lightRig rig="threePt" dir="t"/>
          </a:scene3d>
          <a:sp3d>
            <a:bevelT prst="angle"/>
          </a:sp3d>
        </p:spPr>
      </p:pic>
      <p:pic>
        <p:nvPicPr>
          <p:cNvPr id="8196" name="Picture 4" descr="\\Server-1\public\Forms\Camera Pictures\Product Pictures\Surround Pics\Surround 005.jpg"/>
          <p:cNvPicPr>
            <a:picLocks noChangeAspect="1" noChangeArrowheads="1"/>
          </p:cNvPicPr>
          <p:nvPr/>
        </p:nvPicPr>
        <p:blipFill>
          <a:blip r:embed="rId3" cstate="print"/>
          <a:srcRect/>
          <a:stretch>
            <a:fillRect/>
          </a:stretch>
        </p:blipFill>
        <p:spPr bwMode="auto">
          <a:xfrm>
            <a:off x="5105400" y="533399"/>
            <a:ext cx="3200400" cy="2400493"/>
          </a:xfrm>
          <a:prstGeom prst="rect">
            <a:avLst/>
          </a:prstGeom>
          <a:noFill/>
          <a:scene3d>
            <a:camera prst="orthographicFront"/>
            <a:lightRig rig="threePt" dir="t"/>
          </a:scene3d>
          <a:sp3d>
            <a:bevelT prst="angle"/>
          </a:sp3d>
        </p:spPr>
      </p:pic>
      <p:pic>
        <p:nvPicPr>
          <p:cNvPr id="13" name="Picture 2" descr="\\Server-1\public\Forms\Camera Pictures\Guardian\SK-1101\Sk-1101 Assy 005.jpg"/>
          <p:cNvPicPr>
            <a:picLocks noChangeAspect="1" noChangeArrowheads="1"/>
          </p:cNvPicPr>
          <p:nvPr/>
        </p:nvPicPr>
        <p:blipFill>
          <a:blip r:embed="rId4" cstate="print"/>
          <a:srcRect/>
          <a:stretch>
            <a:fillRect/>
          </a:stretch>
        </p:blipFill>
        <p:spPr bwMode="auto">
          <a:xfrm>
            <a:off x="609600" y="3733800"/>
            <a:ext cx="3810000" cy="2857500"/>
          </a:xfrm>
          <a:prstGeom prst="rect">
            <a:avLst/>
          </a:prstGeom>
          <a:noFill/>
          <a:scene3d>
            <a:camera prst="orthographicFront"/>
            <a:lightRig rig="threePt" dir="t"/>
          </a:scene3d>
          <a:sp3d>
            <a:bevelT prst="angle"/>
          </a:sp3d>
        </p:spPr>
      </p:pic>
      <p:pic>
        <p:nvPicPr>
          <p:cNvPr id="14" name="Picture 5" descr="C:\Users\nemat\Pictures\Guardian Products\IMG_0615.jpg"/>
          <p:cNvPicPr>
            <a:picLocks noChangeAspect="1" noChangeArrowheads="1"/>
          </p:cNvPicPr>
          <p:nvPr/>
        </p:nvPicPr>
        <p:blipFill>
          <a:blip r:embed="rId5" cstate="print"/>
          <a:srcRect/>
          <a:stretch>
            <a:fillRect/>
          </a:stretch>
        </p:blipFill>
        <p:spPr bwMode="auto">
          <a:xfrm>
            <a:off x="4800600" y="3886200"/>
            <a:ext cx="3657600" cy="2743200"/>
          </a:xfrm>
          <a:prstGeom prst="rect">
            <a:avLst/>
          </a:prstGeom>
          <a:noFill/>
          <a:scene3d>
            <a:camera prst="orthographicFront"/>
            <a:lightRig rig="threePt" dir="t"/>
          </a:scene3d>
          <a:sp3d>
            <a:bevelT prst="angle"/>
          </a:sp3d>
        </p:spPr>
      </p:pic>
      <p:sp>
        <p:nvSpPr>
          <p:cNvPr id="7" name="Rectangle 6"/>
          <p:cNvSpPr/>
          <p:nvPr/>
        </p:nvSpPr>
        <p:spPr>
          <a:xfrm>
            <a:off x="5181600" y="2971800"/>
            <a:ext cx="2743200" cy="830997"/>
          </a:xfrm>
          <a:prstGeom prst="rect">
            <a:avLst/>
          </a:prstGeom>
        </p:spPr>
        <p:txBody>
          <a:bodyPr wrap="square">
            <a:spAutoFit/>
          </a:bodyPr>
          <a:lstStyle/>
          <a:p>
            <a:pPr algn="ct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emat\Desktop\_OLD_DESKTOP\posters\PIC 3.jpg"/>
          <p:cNvPicPr>
            <a:picLocks noChangeAspect="1" noChangeArrowheads="1"/>
          </p:cNvPicPr>
          <p:nvPr/>
        </p:nvPicPr>
        <p:blipFill>
          <a:blip r:embed="rId2" cstate="print"/>
          <a:srcRect/>
          <a:stretch>
            <a:fillRect/>
          </a:stretch>
        </p:blipFill>
        <p:spPr bwMode="auto">
          <a:xfrm>
            <a:off x="381000" y="1066800"/>
            <a:ext cx="3200400" cy="2400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7" name="Picture 3" descr="\\Server-1\public\Forms\Camera Pictures\Product Pictures\PIC 2.jpg"/>
          <p:cNvPicPr>
            <a:picLocks noChangeAspect="1" noChangeArrowheads="1"/>
          </p:cNvPicPr>
          <p:nvPr/>
        </p:nvPicPr>
        <p:blipFill>
          <a:blip r:embed="rId3" cstate="print"/>
          <a:srcRect/>
          <a:stretch>
            <a:fillRect/>
          </a:stretch>
        </p:blipFill>
        <p:spPr bwMode="auto">
          <a:xfrm>
            <a:off x="4419600" y="228600"/>
            <a:ext cx="4343400" cy="32578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5" name="Picture 1" descr="C:\Users\nemat\Desktop\_OLD_DESKTOP\posters\IMG_0001.jpg"/>
          <p:cNvPicPr>
            <a:picLocks noChangeAspect="1" noChangeArrowheads="1"/>
          </p:cNvPicPr>
          <p:nvPr/>
        </p:nvPicPr>
        <p:blipFill>
          <a:blip r:embed="rId4" cstate="print"/>
          <a:srcRect/>
          <a:stretch>
            <a:fillRect/>
          </a:stretch>
        </p:blipFill>
        <p:spPr bwMode="auto">
          <a:xfrm>
            <a:off x="304800" y="3810000"/>
            <a:ext cx="3403600" cy="2552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381000" y="152400"/>
            <a:ext cx="2209800" cy="707886"/>
          </a:xfrm>
          <a:prstGeom prst="rect">
            <a:avLst/>
          </a:prstGeom>
        </p:spPr>
        <p:txBody>
          <a:bodyPr wrap="square">
            <a:spAutoFit/>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6" name="Picture 2" descr="W:\Forms\Camera Pictures\2014-08-29 8-29-14\8-29-14 002.JPG"/>
          <p:cNvPicPr>
            <a:picLocks noChangeAspect="1" noChangeArrowheads="1"/>
          </p:cNvPicPr>
          <p:nvPr/>
        </p:nvPicPr>
        <p:blipFill>
          <a:blip r:embed="rId5" cstate="print"/>
          <a:srcRect l="5833" t="4444" r="8333" b="13333"/>
          <a:stretch>
            <a:fillRect/>
          </a:stretch>
        </p:blipFill>
        <p:spPr bwMode="auto">
          <a:xfrm>
            <a:off x="4544840" y="3733800"/>
            <a:ext cx="4038600" cy="2901518"/>
          </a:xfrm>
          <a:prstGeom prst="rect">
            <a:avLst/>
          </a:prstGeom>
          <a:noFill/>
          <a:scene3d>
            <a:camera prst="orthographicFront"/>
            <a:lightRig rig="threePt" dir="t"/>
          </a:scene3d>
          <a:sp3d>
            <a:bevelT prst="angle"/>
          </a:sp3d>
        </p:spPr>
      </p:pic>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81600" y="2971800"/>
            <a:ext cx="2743200" cy="830997"/>
          </a:xfrm>
          <a:prstGeom prst="rect">
            <a:avLst/>
          </a:prstGeom>
        </p:spPr>
        <p:txBody>
          <a:bodyPr wrap="square">
            <a:spAutoFit/>
          </a:bodyPr>
          <a:lstStyle/>
          <a:p>
            <a:pPr algn="ct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5125" name="Picture 5" descr="W:\Forms\Camera Pictures\Guardian Prod Nov 2014\IMG_2381.JPG"/>
          <p:cNvPicPr>
            <a:picLocks noChangeAspect="1" noChangeArrowheads="1"/>
          </p:cNvPicPr>
          <p:nvPr/>
        </p:nvPicPr>
        <p:blipFill>
          <a:blip r:embed="rId2" cstate="print"/>
          <a:srcRect/>
          <a:stretch>
            <a:fillRect/>
          </a:stretch>
        </p:blipFill>
        <p:spPr bwMode="auto">
          <a:xfrm>
            <a:off x="5105400" y="152400"/>
            <a:ext cx="3733800" cy="2800350"/>
          </a:xfrm>
          <a:prstGeom prst="rect">
            <a:avLst/>
          </a:prstGeom>
          <a:noFill/>
        </p:spPr>
      </p:pic>
      <p:pic>
        <p:nvPicPr>
          <p:cNvPr id="15" name="Picture 4" descr="W:\Forms\Camera Pictures\Guardian Prod Nov 2014\IMG_2382.JPG"/>
          <p:cNvPicPr>
            <a:picLocks noChangeAspect="1" noChangeArrowheads="1"/>
          </p:cNvPicPr>
          <p:nvPr/>
        </p:nvPicPr>
        <p:blipFill>
          <a:blip r:embed="rId3" cstate="print"/>
          <a:srcRect l="11940" b="22388"/>
          <a:stretch>
            <a:fillRect/>
          </a:stretch>
        </p:blipFill>
        <p:spPr bwMode="auto">
          <a:xfrm>
            <a:off x="152400" y="228600"/>
            <a:ext cx="4495800" cy="2971800"/>
          </a:xfrm>
          <a:prstGeom prst="rect">
            <a:avLst/>
          </a:prstGeom>
          <a:noFill/>
          <a:scene3d>
            <a:camera prst="orthographicFront"/>
            <a:lightRig rig="threePt" dir="t"/>
          </a:scene3d>
          <a:sp3d>
            <a:bevelT prst="angle"/>
          </a:sp3d>
        </p:spPr>
      </p:pic>
      <p:pic>
        <p:nvPicPr>
          <p:cNvPr id="5127" name="Picture 7" descr="W:\Forms\Camera Pictures\Guardian Prod Nov 2014\IMG_2368.JPG"/>
          <p:cNvPicPr>
            <a:picLocks noChangeAspect="1" noChangeArrowheads="1"/>
          </p:cNvPicPr>
          <p:nvPr/>
        </p:nvPicPr>
        <p:blipFill>
          <a:blip r:embed="rId4" cstate="print"/>
          <a:srcRect/>
          <a:stretch>
            <a:fillRect/>
          </a:stretch>
        </p:blipFill>
        <p:spPr bwMode="auto">
          <a:xfrm>
            <a:off x="4876800" y="3695700"/>
            <a:ext cx="4114800" cy="3086100"/>
          </a:xfrm>
          <a:prstGeom prst="rect">
            <a:avLst/>
          </a:prstGeom>
          <a:noFill/>
          <a:scene3d>
            <a:camera prst="orthographicFront"/>
            <a:lightRig rig="threePt" dir="t"/>
          </a:scene3d>
          <a:sp3d>
            <a:bevelT prst="angle"/>
          </a:sp3d>
        </p:spPr>
      </p:pic>
      <p:pic>
        <p:nvPicPr>
          <p:cNvPr id="5128" name="Picture 8" descr="W:\Forms\Camera Pictures\Guardian Prod Nov 2014\IMG_2371.JPG"/>
          <p:cNvPicPr>
            <a:picLocks noChangeAspect="1" noChangeArrowheads="1"/>
          </p:cNvPicPr>
          <p:nvPr/>
        </p:nvPicPr>
        <p:blipFill>
          <a:blip r:embed="rId5" cstate="print"/>
          <a:srcRect/>
          <a:stretch>
            <a:fillRect/>
          </a:stretch>
        </p:blipFill>
        <p:spPr bwMode="auto">
          <a:xfrm>
            <a:off x="304800" y="3505200"/>
            <a:ext cx="4343400" cy="3257550"/>
          </a:xfrm>
          <a:prstGeom prst="rect">
            <a:avLst/>
          </a:prstGeom>
          <a:noFill/>
          <a:scene3d>
            <a:camera prst="orthographicFront"/>
            <a:lightRig rig="threePt" dir="t"/>
          </a:scene3d>
          <a:sp3d>
            <a:bevelT prst="angle"/>
          </a:sp3d>
        </p:spPr>
      </p:pic>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http://www.nematinc.net/images/222_Status_pics_001.jpg"/>
          <p:cNvPicPr>
            <a:picLocks noChangeAspect="1" noChangeArrowheads="1"/>
          </p:cNvPicPr>
          <p:nvPr/>
        </p:nvPicPr>
        <p:blipFill>
          <a:blip r:embed="rId3" cstate="print"/>
          <a:srcRect/>
          <a:stretch>
            <a:fillRect/>
          </a:stretch>
        </p:blipFill>
        <p:spPr bwMode="auto">
          <a:xfrm>
            <a:off x="457200" y="3962400"/>
            <a:ext cx="3429000" cy="2579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482" name="Picture 2" descr="http://www.nematinc.net/images/222_Status_pics_003.jpg"/>
          <p:cNvPicPr>
            <a:picLocks noChangeAspect="1" noChangeArrowheads="1"/>
          </p:cNvPicPr>
          <p:nvPr/>
        </p:nvPicPr>
        <p:blipFill>
          <a:blip r:embed="rId4" cstate="print"/>
          <a:srcRect/>
          <a:stretch>
            <a:fillRect/>
          </a:stretch>
        </p:blipFill>
        <p:spPr bwMode="auto">
          <a:xfrm>
            <a:off x="457200" y="457200"/>
            <a:ext cx="3140170" cy="236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483" name="Picture 3" descr="http://www.nematinc.net/images/222_Status_pics_005.jpg"/>
          <p:cNvPicPr>
            <a:picLocks noChangeAspect="1" noChangeArrowheads="1"/>
          </p:cNvPicPr>
          <p:nvPr/>
        </p:nvPicPr>
        <p:blipFill>
          <a:blip r:embed="rId5" cstate="print"/>
          <a:srcRect/>
          <a:stretch>
            <a:fillRect/>
          </a:stretch>
        </p:blipFill>
        <p:spPr bwMode="auto">
          <a:xfrm>
            <a:off x="5257800" y="4038600"/>
            <a:ext cx="3429000" cy="2579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484" name="Picture 4" descr="http://www.nematinc.net/images/167_Status_pics_004.jpg"/>
          <p:cNvPicPr>
            <a:picLocks noChangeAspect="1" noChangeArrowheads="1"/>
          </p:cNvPicPr>
          <p:nvPr/>
        </p:nvPicPr>
        <p:blipFill>
          <a:blip r:embed="rId6" cstate="print"/>
          <a:srcRect/>
          <a:stretch>
            <a:fillRect/>
          </a:stretch>
        </p:blipFill>
        <p:spPr bwMode="auto">
          <a:xfrm>
            <a:off x="5715000" y="228600"/>
            <a:ext cx="2733675" cy="3633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2057400" y="2895600"/>
            <a:ext cx="2971800" cy="2438400"/>
          </a:xfrm>
          <a:prstGeom prst="rect">
            <a:avLst/>
          </a:prstGeom>
        </p:spPr>
        <p:txBody>
          <a:bodyPr wrap="square">
            <a:spAutoFit/>
          </a:bodyPr>
          <a:lstStyle/>
          <a:p>
            <a:pPr algn="ct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10" name="~PP3094.WAV">
            <a:hlinkClick r:id="" action="ppaction://media"/>
          </p:cNvPr>
          <p:cNvPicPr>
            <a:picLocks noRot="1" noChangeAspect="1"/>
          </p:cNvPicPr>
          <p:nvPr>
            <a:wavAudioFile r:embed="rId1" name="~PP3094.WAV"/>
          </p:nvPr>
        </p:nvPicPr>
        <p:blipFill>
          <a:blip r:embed="rId7" cstate="print"/>
          <a:stretch>
            <a:fillRect/>
          </a:stretch>
        </p:blipFill>
        <p:spPr>
          <a:xfrm>
            <a:off x="8696325" y="6410325"/>
            <a:ext cx="304800" cy="30480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67400" y="152400"/>
            <a:ext cx="2971800" cy="830997"/>
          </a:xfrm>
          <a:prstGeom prst="rect">
            <a:avLst/>
          </a:prstGeom>
        </p:spPr>
        <p:txBody>
          <a:bodyPr wrap="square">
            <a:spAutoFit/>
          </a:bodyPr>
          <a:lstStyle/>
          <a:p>
            <a:pPr algn="ct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10" name="~PP3094.WAV">
            <a:hlinkClick r:id="" action="ppaction://media"/>
          </p:cNvPr>
          <p:cNvPicPr>
            <a:picLocks noRot="1" noChangeAspect="1"/>
          </p:cNvPicPr>
          <p:nvPr>
            <a:wavAudioFile r:embed="rId1" name="~PP3094.WAV"/>
          </p:nvPr>
        </p:nvPicPr>
        <p:blipFill>
          <a:blip r:embed="rId3" cstate="print"/>
          <a:stretch>
            <a:fillRect/>
          </a:stretch>
        </p:blipFill>
        <p:spPr>
          <a:xfrm>
            <a:off x="8696325" y="6410325"/>
            <a:ext cx="304800" cy="304800"/>
          </a:xfrm>
          <a:prstGeom prst="rect">
            <a:avLst/>
          </a:prstGeom>
        </p:spPr>
      </p:pic>
      <p:pic>
        <p:nvPicPr>
          <p:cNvPr id="8" name="Picture 2" descr="W:\Forms\Camera Pictures\2014-08-29 8-29-14\8-29-14 068.JPG"/>
          <p:cNvPicPr>
            <a:picLocks noChangeAspect="1" noChangeArrowheads="1"/>
          </p:cNvPicPr>
          <p:nvPr/>
        </p:nvPicPr>
        <p:blipFill>
          <a:blip r:embed="rId4" cstate="print"/>
          <a:srcRect t="14445" r="5000" b="4444"/>
          <a:stretch>
            <a:fillRect/>
          </a:stretch>
        </p:blipFill>
        <p:spPr bwMode="auto">
          <a:xfrm>
            <a:off x="152400" y="990600"/>
            <a:ext cx="8686800" cy="5562600"/>
          </a:xfrm>
          <a:prstGeom prst="rect">
            <a:avLst/>
          </a:prstGeom>
          <a:noFill/>
        </p:spPr>
      </p:pic>
      <p:pic>
        <p:nvPicPr>
          <p:cNvPr id="9" name="Picture 3" descr="W:\Forms\Camera Pictures\2014-08-29 8-29-14\8-29-14 072.JPG"/>
          <p:cNvPicPr>
            <a:picLocks noChangeAspect="1" noChangeArrowheads="1"/>
          </p:cNvPicPr>
          <p:nvPr/>
        </p:nvPicPr>
        <p:blipFill>
          <a:blip r:embed="rId5" cstate="print"/>
          <a:srcRect l="36667" t="20000" r="30000" b="33333"/>
          <a:stretch>
            <a:fillRect/>
          </a:stretch>
        </p:blipFill>
        <p:spPr bwMode="auto">
          <a:xfrm>
            <a:off x="2133600" y="609600"/>
            <a:ext cx="1872343" cy="1965960"/>
          </a:xfrm>
          <a:prstGeom prst="roundRect">
            <a:avLst/>
          </a:prstGeom>
          <a:noFill/>
          <a:ln>
            <a:solidFill>
              <a:srgbClr val="FF0000"/>
            </a:solidFill>
          </a:ln>
          <a:effectLst>
            <a:glow rad="228600">
              <a:schemeClr val="accent2">
                <a:satMod val="175000"/>
                <a:alpha val="40000"/>
              </a:schemeClr>
            </a:glow>
            <a:outerShdw blurRad="44450" dist="27940" dir="5400000" algn="ctr">
              <a:srgbClr val="000000">
                <a:alpha val="32000"/>
              </a:srgbClr>
            </a:outerShdw>
          </a:effectLst>
          <a:scene3d>
            <a:camera prst="perspectiveAbove"/>
            <a:lightRig rig="balanced" dir="t">
              <a:rot lat="0" lon="0" rev="8700000"/>
            </a:lightRig>
          </a:scene3d>
          <a:sp3d>
            <a:bevelT w="190500" h="38100"/>
          </a:sp3d>
        </p:spPr>
      </p:pic>
      <p:cxnSp>
        <p:nvCxnSpPr>
          <p:cNvPr id="11" name="Straight Connector 10"/>
          <p:cNvCxnSpPr/>
          <p:nvPr/>
        </p:nvCxnSpPr>
        <p:spPr>
          <a:xfrm flipH="1">
            <a:off x="1524000" y="2362200"/>
            <a:ext cx="609600" cy="304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838200"/>
            <a:ext cx="8991600" cy="6001643"/>
          </a:xfrm>
          <a:prstGeom prst="rect">
            <a:avLst/>
          </a:prstGeom>
          <a:noFill/>
        </p:spPr>
        <p:txBody>
          <a:bodyPr wrap="square" rtlCol="0">
            <a:spAutoFit/>
          </a:bodyPr>
          <a:lstStyle/>
          <a:p>
            <a:r>
              <a:rPr lang="en-US" sz="1600" b="1" dirty="0">
                <a:latin typeface="High Tower Text" pitchFamily="18" charset="0"/>
              </a:rPr>
              <a:t>Policy</a:t>
            </a:r>
            <a:br>
              <a:rPr lang="en-US" sz="1600" dirty="0">
                <a:latin typeface="High Tower Text" pitchFamily="18" charset="0"/>
              </a:rPr>
            </a:br>
            <a:r>
              <a:rPr lang="en-US" sz="1600" dirty="0">
                <a:latin typeface="High Tower Text" pitchFamily="18" charset="0"/>
              </a:rPr>
              <a:t>Nemat Inc. Quality Assurance Policy is to meet customer’s specifications as noted on the products drawings and standards.  We will strive to exceed these specifications if it can be accomplished without sacrificing cost or lead time objectives.  All specifications MUST be communicated and updated in writing; hence verbal communications are not accepted.</a:t>
            </a:r>
            <a:br>
              <a:rPr lang="en-US" sz="1600" dirty="0">
                <a:latin typeface="High Tower Text" pitchFamily="18" charset="0"/>
              </a:rPr>
            </a:br>
            <a:br>
              <a:rPr lang="en-US" sz="1600" dirty="0">
                <a:latin typeface="High Tower Text" pitchFamily="18" charset="0"/>
              </a:rPr>
            </a:br>
            <a:r>
              <a:rPr lang="en-US" sz="1600" dirty="0">
                <a:latin typeface="High Tower Text" pitchFamily="18" charset="0"/>
              </a:rPr>
              <a:t>This is accomplished by thoroughly understanding customers’ specification and developing a “Capable Process” to achieve them.  This process is documented and is used as “Standard Work”.  All employees MUST follow this process exactly to assure compliance with “Copy Exact” expectations.</a:t>
            </a:r>
            <a:br>
              <a:rPr lang="en-US" sz="1600" dirty="0">
                <a:latin typeface="High Tower Text" pitchFamily="18" charset="0"/>
              </a:rPr>
            </a:br>
            <a:br>
              <a:rPr lang="en-US" sz="1600" dirty="0">
                <a:latin typeface="High Tower Text" pitchFamily="18" charset="0"/>
              </a:rPr>
            </a:br>
            <a:r>
              <a:rPr lang="en-US" sz="1600" dirty="0">
                <a:latin typeface="High Tower Text" pitchFamily="18" charset="0"/>
              </a:rPr>
              <a:t>Employees performing work are ultimately responsible to produce products to set specifications.  A “Check-Do-Check” in process procedure is established to increase the possibility of identifying and correcting errors as they occur in real time.  This process is implemented from Order Entry to Engineering/Programming to Production and through the Shipping processes.</a:t>
            </a:r>
          </a:p>
          <a:p>
            <a:endParaRPr lang="en-US" sz="1600" dirty="0">
              <a:latin typeface="High Tower Text" pitchFamily="18" charset="0"/>
            </a:endParaRPr>
          </a:p>
          <a:p>
            <a:r>
              <a:rPr lang="en-US" sz="1600" dirty="0">
                <a:latin typeface="High Tower Text" pitchFamily="18" charset="0"/>
              </a:rPr>
              <a:t>The Quality Assurance Department is established to monitor adherence to processes and specifications for internal and contracted work.  This is accomplished by developing quality standards and ensuring employees’ and suppliers’ adherence to such standards.  All employees and Quality Assurance personnel are authorized to stop any non-conformance and escalate the issue up to and including the customer.  Issues MUST be reviewed, root caused, and corrected expeditiously.</a:t>
            </a:r>
            <a:br>
              <a:rPr lang="en-US" sz="1600" dirty="0">
                <a:latin typeface="High Tower Text" pitchFamily="18" charset="0"/>
              </a:rPr>
            </a:br>
            <a:br>
              <a:rPr lang="en-US" sz="1600" dirty="0">
                <a:latin typeface="High Tower Text" pitchFamily="18" charset="0"/>
              </a:rPr>
            </a:br>
            <a:r>
              <a:rPr lang="en-US" sz="1600" dirty="0">
                <a:latin typeface="High Tower Text" pitchFamily="18" charset="0"/>
              </a:rPr>
              <a:t>We guarantee conformance to specifications and stand behind the products and services we provide.  Our performance reviews, reward programs, and disciplinary action policy are developed based on employees following quality standards and producing quality products and services.</a:t>
            </a:r>
          </a:p>
        </p:txBody>
      </p:sp>
      <p:sp>
        <p:nvSpPr>
          <p:cNvPr id="6" name="Rectangle 5"/>
          <p:cNvSpPr/>
          <p:nvPr/>
        </p:nvSpPr>
        <p:spPr>
          <a:xfrm>
            <a:off x="65581" y="228600"/>
            <a:ext cx="3919664"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Quality Assurance </a:t>
            </a:r>
          </a:p>
        </p:txBody>
      </p:sp>
      <p:pic>
        <p:nvPicPr>
          <p:cNvPr id="7" name="~PP3735.WAV">
            <a:hlinkClick r:id="" action="ppaction://media"/>
          </p:cNvPr>
          <p:cNvPicPr>
            <a:picLocks noRot="1" noChangeAspect="1"/>
          </p:cNvPicPr>
          <p:nvPr>
            <a:wavAudioFile r:embed="rId1" name="~PP3735.WAV"/>
          </p:nvPr>
        </p:nvPicPr>
        <p:blipFill>
          <a:blip r:embed="rId3" cstate="print"/>
          <a:stretch>
            <a:fillRect/>
          </a:stretch>
        </p:blipFill>
        <p:spPr>
          <a:xfrm>
            <a:off x="8696325" y="6410325"/>
            <a:ext cx="304800" cy="30480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600"/>
            <a:ext cx="27432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Quality Assurance</a:t>
            </a:r>
          </a:p>
        </p:txBody>
      </p:sp>
      <p:pic>
        <p:nvPicPr>
          <p:cNvPr id="19469" name="Picture 13" descr="http://www.nematinc.net/images/144_QC_014.jpg"/>
          <p:cNvPicPr>
            <a:picLocks noChangeAspect="1" noChangeArrowheads="1"/>
          </p:cNvPicPr>
          <p:nvPr/>
        </p:nvPicPr>
        <p:blipFill>
          <a:blip r:embed="rId2" cstate="print"/>
          <a:srcRect/>
          <a:stretch>
            <a:fillRect/>
          </a:stretch>
        </p:blipFill>
        <p:spPr bwMode="auto">
          <a:xfrm>
            <a:off x="3581400" y="304800"/>
            <a:ext cx="1371600" cy="1028700"/>
          </a:xfrm>
          <a:prstGeom prst="rect">
            <a:avLst/>
          </a:prstGeom>
          <a:noFill/>
        </p:spPr>
      </p:pic>
      <p:pic>
        <p:nvPicPr>
          <p:cNvPr id="19470" name="Picture 14" descr="http://www.nematinc.net/images/144_QC_016.jpg"/>
          <p:cNvPicPr>
            <a:picLocks noChangeAspect="1" noChangeArrowheads="1"/>
          </p:cNvPicPr>
          <p:nvPr/>
        </p:nvPicPr>
        <p:blipFill>
          <a:blip r:embed="rId3" cstate="print"/>
          <a:srcRect/>
          <a:stretch>
            <a:fillRect/>
          </a:stretch>
        </p:blipFill>
        <p:spPr bwMode="auto">
          <a:xfrm>
            <a:off x="3581400" y="1524000"/>
            <a:ext cx="1371600" cy="1028700"/>
          </a:xfrm>
          <a:prstGeom prst="rect">
            <a:avLst/>
          </a:prstGeom>
          <a:noFill/>
        </p:spPr>
      </p:pic>
      <p:pic>
        <p:nvPicPr>
          <p:cNvPr id="19471" name="Picture 15" descr="http://www.nematinc.net/images/144_QC_017.jpg"/>
          <p:cNvPicPr>
            <a:picLocks noChangeAspect="1" noChangeArrowheads="1"/>
          </p:cNvPicPr>
          <p:nvPr/>
        </p:nvPicPr>
        <p:blipFill>
          <a:blip r:embed="rId4" cstate="print"/>
          <a:srcRect/>
          <a:stretch>
            <a:fillRect/>
          </a:stretch>
        </p:blipFill>
        <p:spPr bwMode="auto">
          <a:xfrm>
            <a:off x="3581400" y="2667000"/>
            <a:ext cx="1371600" cy="1028700"/>
          </a:xfrm>
          <a:prstGeom prst="rect">
            <a:avLst/>
          </a:prstGeom>
          <a:noFill/>
        </p:spPr>
      </p:pic>
      <p:pic>
        <p:nvPicPr>
          <p:cNvPr id="19472" name="Picture 16" descr="http://www.nematinc.net/images/144_QC_028.jpg"/>
          <p:cNvPicPr>
            <a:picLocks noChangeAspect="1" noChangeArrowheads="1"/>
          </p:cNvPicPr>
          <p:nvPr/>
        </p:nvPicPr>
        <p:blipFill>
          <a:blip r:embed="rId5" cstate="print"/>
          <a:srcRect/>
          <a:stretch>
            <a:fillRect/>
          </a:stretch>
        </p:blipFill>
        <p:spPr bwMode="auto">
          <a:xfrm>
            <a:off x="2057400" y="1524000"/>
            <a:ext cx="1371600" cy="1028700"/>
          </a:xfrm>
          <a:prstGeom prst="rect">
            <a:avLst/>
          </a:prstGeom>
          <a:noFill/>
        </p:spPr>
      </p:pic>
      <p:pic>
        <p:nvPicPr>
          <p:cNvPr id="19473" name="Picture 17" descr="http://www.nematinc.net/images/144_QC_030.jpg"/>
          <p:cNvPicPr>
            <a:picLocks noChangeAspect="1" noChangeArrowheads="1"/>
          </p:cNvPicPr>
          <p:nvPr/>
        </p:nvPicPr>
        <p:blipFill>
          <a:blip r:embed="rId6" cstate="print"/>
          <a:srcRect/>
          <a:stretch>
            <a:fillRect/>
          </a:stretch>
        </p:blipFill>
        <p:spPr bwMode="auto">
          <a:xfrm>
            <a:off x="2057400" y="2667000"/>
            <a:ext cx="1371600" cy="1028700"/>
          </a:xfrm>
          <a:prstGeom prst="rect">
            <a:avLst/>
          </a:prstGeom>
          <a:noFill/>
        </p:spPr>
      </p:pic>
      <p:pic>
        <p:nvPicPr>
          <p:cNvPr id="19474" name="Picture 18" descr="http://www.nematinc.net/images/144_Nemat1819.jpg"/>
          <p:cNvPicPr>
            <a:picLocks noChangeAspect="1" noChangeArrowheads="1"/>
          </p:cNvPicPr>
          <p:nvPr/>
        </p:nvPicPr>
        <p:blipFill>
          <a:blip r:embed="rId7" cstate="print"/>
          <a:srcRect/>
          <a:stretch>
            <a:fillRect/>
          </a:stretch>
        </p:blipFill>
        <p:spPr bwMode="auto">
          <a:xfrm>
            <a:off x="5029200" y="323850"/>
            <a:ext cx="1371600" cy="914400"/>
          </a:xfrm>
          <a:prstGeom prst="rect">
            <a:avLst/>
          </a:prstGeom>
          <a:noFill/>
        </p:spPr>
      </p:pic>
      <p:pic>
        <p:nvPicPr>
          <p:cNvPr id="19475" name="Picture 19" descr="http://www.nematinc.net/images/144_QC_019.jpg"/>
          <p:cNvPicPr>
            <a:picLocks noChangeAspect="1" noChangeArrowheads="1"/>
          </p:cNvPicPr>
          <p:nvPr/>
        </p:nvPicPr>
        <p:blipFill>
          <a:blip r:embed="rId8" cstate="print"/>
          <a:srcRect/>
          <a:stretch>
            <a:fillRect/>
          </a:stretch>
        </p:blipFill>
        <p:spPr bwMode="auto">
          <a:xfrm>
            <a:off x="5029200" y="1485900"/>
            <a:ext cx="1371600" cy="1028700"/>
          </a:xfrm>
          <a:prstGeom prst="rect">
            <a:avLst/>
          </a:prstGeom>
          <a:noFill/>
        </p:spPr>
      </p:pic>
      <p:pic>
        <p:nvPicPr>
          <p:cNvPr id="19476" name="Picture 20" descr="http://www.nematinc.net/images/144_QC_018.jpg"/>
          <p:cNvPicPr>
            <a:picLocks noChangeAspect="1" noChangeArrowheads="1"/>
          </p:cNvPicPr>
          <p:nvPr/>
        </p:nvPicPr>
        <p:blipFill>
          <a:blip r:embed="rId9" cstate="print"/>
          <a:srcRect/>
          <a:stretch>
            <a:fillRect/>
          </a:stretch>
        </p:blipFill>
        <p:spPr bwMode="auto">
          <a:xfrm>
            <a:off x="5029200" y="2628900"/>
            <a:ext cx="1371600" cy="1028700"/>
          </a:xfrm>
          <a:prstGeom prst="rect">
            <a:avLst/>
          </a:prstGeom>
          <a:noFill/>
        </p:spPr>
      </p:pic>
      <p:pic>
        <p:nvPicPr>
          <p:cNvPr id="19477" name="Picture 21" descr="http://www.nematinc.net/images/144_Feb16pics004.jpg"/>
          <p:cNvPicPr>
            <a:picLocks noChangeAspect="1" noChangeArrowheads="1"/>
          </p:cNvPicPr>
          <p:nvPr/>
        </p:nvPicPr>
        <p:blipFill>
          <a:blip r:embed="rId10" cstate="print"/>
          <a:srcRect/>
          <a:stretch>
            <a:fillRect/>
          </a:stretch>
        </p:blipFill>
        <p:spPr bwMode="auto">
          <a:xfrm>
            <a:off x="6553200" y="304800"/>
            <a:ext cx="1371600" cy="1028700"/>
          </a:xfrm>
          <a:prstGeom prst="rect">
            <a:avLst/>
          </a:prstGeom>
          <a:noFill/>
        </p:spPr>
      </p:pic>
      <p:pic>
        <p:nvPicPr>
          <p:cNvPr id="19478" name="Picture 22" descr="http://www.nematinc.net/images/144_Feb16pics005.jpg"/>
          <p:cNvPicPr>
            <a:picLocks noChangeAspect="1" noChangeArrowheads="1"/>
          </p:cNvPicPr>
          <p:nvPr/>
        </p:nvPicPr>
        <p:blipFill>
          <a:blip r:embed="rId11" cstate="print"/>
          <a:srcRect/>
          <a:stretch>
            <a:fillRect/>
          </a:stretch>
        </p:blipFill>
        <p:spPr bwMode="auto">
          <a:xfrm>
            <a:off x="6553200" y="1447800"/>
            <a:ext cx="1371600" cy="1028700"/>
          </a:xfrm>
          <a:prstGeom prst="rect">
            <a:avLst/>
          </a:prstGeom>
          <a:noFill/>
        </p:spPr>
      </p:pic>
      <p:pic>
        <p:nvPicPr>
          <p:cNvPr id="19479" name="Picture 23" descr="http://www.nematinc.net/images/144_Nemat1811.jpg"/>
          <p:cNvPicPr>
            <a:picLocks noChangeAspect="1" noChangeArrowheads="1"/>
          </p:cNvPicPr>
          <p:nvPr/>
        </p:nvPicPr>
        <p:blipFill>
          <a:blip r:embed="rId12" cstate="print"/>
          <a:srcRect/>
          <a:stretch>
            <a:fillRect/>
          </a:stretch>
        </p:blipFill>
        <p:spPr bwMode="auto">
          <a:xfrm>
            <a:off x="6553200" y="2590800"/>
            <a:ext cx="1371600" cy="914400"/>
          </a:xfrm>
          <a:prstGeom prst="rect">
            <a:avLst/>
          </a:prstGeom>
          <a:noFill/>
        </p:spPr>
      </p:pic>
      <p:sp>
        <p:nvSpPr>
          <p:cNvPr id="29" name="TextBox 28"/>
          <p:cNvSpPr txBox="1"/>
          <p:nvPr/>
        </p:nvSpPr>
        <p:spPr>
          <a:xfrm>
            <a:off x="152400" y="3962400"/>
            <a:ext cx="8839200" cy="2462213"/>
          </a:xfrm>
          <a:prstGeom prst="rect">
            <a:avLst/>
          </a:prstGeom>
          <a:noFill/>
        </p:spPr>
        <p:txBody>
          <a:bodyPr wrap="square" rtlCol="0">
            <a:spAutoFit/>
          </a:bodyPr>
          <a:lstStyle/>
          <a:p>
            <a:r>
              <a:rPr lang="en-US" sz="1400" dirty="0">
                <a:latin typeface="High Tower Text" pitchFamily="18" charset="0"/>
              </a:rPr>
              <a:t>Metrology Department, located in an environmentally controlled facility, with:</a:t>
            </a:r>
          </a:p>
          <a:p>
            <a:endParaRPr lang="en-US" sz="1400" dirty="0">
              <a:latin typeface="High Tower Text" pitchFamily="18" charset="0"/>
            </a:endParaRPr>
          </a:p>
          <a:p>
            <a:r>
              <a:rPr lang="en-US" sz="1400" dirty="0">
                <a:latin typeface="High Tower Text" pitchFamily="18" charset="0"/>
              </a:rPr>
              <a:t>• Manual and Programmable CNC Coordinate Measuring Machines</a:t>
            </a:r>
          </a:p>
          <a:p>
            <a:r>
              <a:rPr lang="en-US" sz="1400" dirty="0">
                <a:latin typeface="High Tower Text" pitchFamily="18" charset="0"/>
              </a:rPr>
              <a:t>• Precision Surface Measuring Equipment</a:t>
            </a:r>
          </a:p>
          <a:p>
            <a:r>
              <a:rPr lang="en-US" sz="1400" dirty="0">
                <a:latin typeface="High Tower Text" pitchFamily="18" charset="0"/>
              </a:rPr>
              <a:t>• Microscopes</a:t>
            </a:r>
          </a:p>
          <a:p>
            <a:r>
              <a:rPr lang="en-US" sz="1400" dirty="0">
                <a:latin typeface="High Tower Text" pitchFamily="18" charset="0"/>
              </a:rPr>
              <a:t>• Varian Leak Detector</a:t>
            </a:r>
          </a:p>
          <a:p>
            <a:r>
              <a:rPr lang="en-US" sz="1400" dirty="0">
                <a:latin typeface="High Tower Text" pitchFamily="18" charset="0"/>
              </a:rPr>
              <a:t>• Hardness Tester</a:t>
            </a:r>
          </a:p>
          <a:p>
            <a:r>
              <a:rPr lang="en-US" sz="1400" dirty="0">
                <a:latin typeface="High Tower Text" pitchFamily="18" charset="0"/>
              </a:rPr>
              <a:t>• Optical Comparator</a:t>
            </a:r>
          </a:p>
          <a:p>
            <a:r>
              <a:rPr lang="en-US" sz="1400" dirty="0">
                <a:latin typeface="High Tower Text" pitchFamily="18" charset="0"/>
              </a:rPr>
              <a:t>• Conventional Inspection Equipment and Gauges</a:t>
            </a:r>
          </a:p>
          <a:p>
            <a:endParaRPr lang="en-US" sz="1400" dirty="0">
              <a:latin typeface="High Tower Text" pitchFamily="18" charset="0"/>
            </a:endParaRPr>
          </a:p>
          <a:p>
            <a:r>
              <a:rPr lang="en-US" sz="1400" dirty="0">
                <a:latin typeface="High Tower Text" pitchFamily="18" charset="0"/>
              </a:rPr>
              <a:t>All inspection equipment is calibrated to MIL-STD-45208 and MIL-STD-45662A calibration system requirements</a:t>
            </a:r>
            <a:r>
              <a:rPr lang="en-US" sz="1400" dirty="0"/>
              <a:t>.</a:t>
            </a:r>
          </a:p>
        </p:txBody>
      </p:sp>
      <p:pic>
        <p:nvPicPr>
          <p:cNvPr id="2049" name="Picture 1" descr="C:\Users\nemat\Pictures\Leak Testing\IMG_0118.jpg"/>
          <p:cNvPicPr>
            <a:picLocks noChangeAspect="1" noChangeArrowheads="1"/>
          </p:cNvPicPr>
          <p:nvPr/>
        </p:nvPicPr>
        <p:blipFill>
          <a:blip r:embed="rId13" cstate="print"/>
          <a:srcRect/>
          <a:stretch>
            <a:fillRect/>
          </a:stretch>
        </p:blipFill>
        <p:spPr bwMode="auto">
          <a:xfrm>
            <a:off x="6248400" y="4114800"/>
            <a:ext cx="2540000" cy="1905000"/>
          </a:xfrm>
          <a:prstGeom prst="rect">
            <a:avLst/>
          </a:prstGeom>
          <a:noFill/>
        </p:spPr>
      </p:pic>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6"/>
          <p:cNvSpPr txBox="1">
            <a:spLocks noChangeArrowheads="1"/>
          </p:cNvSpPr>
          <p:nvPr/>
        </p:nvSpPr>
        <p:spPr bwMode="auto">
          <a:xfrm>
            <a:off x="1143000" y="228600"/>
            <a:ext cx="6645275" cy="646331"/>
          </a:xfrm>
          <a:prstGeom prst="rect">
            <a:avLst/>
          </a:prstGeom>
          <a:noFill/>
          <a:ln w="9525">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0000FF"/>
                </a:solidFill>
                <a:effectLst>
                  <a:outerShdw blurRad="50800" dist="39000" dir="5460000" algn="tl">
                    <a:srgbClr val="000000">
                      <a:alpha val="38000"/>
                    </a:srgbClr>
                  </a:outerShdw>
                </a:effectLst>
                <a:latin typeface="High Tower Text" pitchFamily="18" charset="0"/>
              </a:rPr>
              <a:t>Design For Lean Manufacturing</a:t>
            </a:r>
          </a:p>
        </p:txBody>
      </p:sp>
      <p:sp>
        <p:nvSpPr>
          <p:cNvPr id="3" name="Rectangle 2"/>
          <p:cNvSpPr/>
          <p:nvPr/>
        </p:nvSpPr>
        <p:spPr>
          <a:xfrm>
            <a:off x="304800" y="1066800"/>
            <a:ext cx="8153400" cy="1230313"/>
          </a:xfrm>
          <a:prstGeom prst="rect">
            <a:avLst/>
          </a:prstGeom>
        </p:spPr>
        <p:txBody>
          <a:bodyPr>
            <a:spAutoFit/>
          </a:bodyPr>
          <a:lstStyle/>
          <a:p>
            <a:pPr>
              <a:defRPr/>
            </a:pPr>
            <a:r>
              <a:rPr lang="en-US" sz="2000" b="1" i="1" dirty="0">
                <a:solidFill>
                  <a:srgbClr val="993366"/>
                </a:solidFill>
                <a:latin typeface="High Tower Text" pitchFamily="18" charset="0"/>
                <a:cs typeface="Times New Roman" pitchFamily="18" charset="0"/>
              </a:rPr>
              <a:t>Design For Manufacturability (DFM):</a:t>
            </a:r>
          </a:p>
          <a:p>
            <a:pPr marL="346075" indent="-346075">
              <a:buClr>
                <a:srgbClr val="003366"/>
              </a:buClr>
              <a:buFont typeface="Wingdings" pitchFamily="2" charset="2"/>
              <a:buChar char="§"/>
              <a:defRPr/>
            </a:pPr>
            <a:r>
              <a:rPr lang="en-US" sz="1800" dirty="0">
                <a:solidFill>
                  <a:schemeClr val="tx1"/>
                </a:solidFill>
                <a:latin typeface="High Tower Text" pitchFamily="18" charset="0"/>
                <a:cs typeface="Times New Roman" pitchFamily="18" charset="0"/>
              </a:rPr>
              <a:t>The general engineering art of designing products in such a way that they are easy to manufacture</a:t>
            </a:r>
          </a:p>
          <a:p>
            <a:pPr marL="346075" indent="-346075">
              <a:buClr>
                <a:srgbClr val="003366"/>
              </a:buClr>
              <a:buFont typeface="Wingdings" pitchFamily="2" charset="2"/>
              <a:buChar char="§"/>
              <a:defRPr/>
            </a:pPr>
            <a:r>
              <a:rPr lang="en-US" sz="1800" dirty="0">
                <a:solidFill>
                  <a:schemeClr val="tx1"/>
                </a:solidFill>
                <a:latin typeface="High Tower Text" pitchFamily="18" charset="0"/>
                <a:cs typeface="Times New Roman" pitchFamily="18" charset="0"/>
              </a:rPr>
              <a:t>A design process to make it easy to manufacture a product, part or assembly</a:t>
            </a:r>
          </a:p>
        </p:txBody>
      </p:sp>
      <p:sp>
        <p:nvSpPr>
          <p:cNvPr id="4" name="Rectangle 5"/>
          <p:cNvSpPr>
            <a:spLocks noChangeArrowheads="1"/>
          </p:cNvSpPr>
          <p:nvPr/>
        </p:nvSpPr>
        <p:spPr bwMode="auto">
          <a:xfrm>
            <a:off x="304800" y="2509838"/>
            <a:ext cx="8534400" cy="369887"/>
          </a:xfrm>
          <a:prstGeom prst="rect">
            <a:avLst/>
          </a:prstGeom>
          <a:noFill/>
          <a:ln w="9525">
            <a:noFill/>
            <a:miter lim="800000"/>
            <a:headEnd/>
            <a:tailEnd/>
          </a:ln>
        </p:spPr>
        <p:txBody>
          <a:bodyPr>
            <a:spAutoFit/>
          </a:bodyPr>
          <a:lstStyle/>
          <a:p>
            <a:pPr>
              <a:tabLst>
                <a:tab pos="3714750" algn="l"/>
              </a:tabLst>
            </a:pPr>
            <a:r>
              <a:rPr lang="en-US" sz="1800" dirty="0">
                <a:solidFill>
                  <a:srgbClr val="993366"/>
                </a:solidFill>
                <a:latin typeface="High Tower Text" pitchFamily="18" charset="0"/>
                <a:cs typeface="Times New Roman" pitchFamily="18" charset="0"/>
              </a:rPr>
              <a:t> </a:t>
            </a:r>
            <a:r>
              <a:rPr lang="en-US" sz="1800" b="1" i="1" dirty="0">
                <a:solidFill>
                  <a:srgbClr val="993366"/>
                </a:solidFill>
                <a:latin typeface="High Tower Text" pitchFamily="18" charset="0"/>
                <a:cs typeface="Times New Roman" pitchFamily="18" charset="0"/>
              </a:rPr>
              <a:t>The Quality Lever:  </a:t>
            </a:r>
            <a:r>
              <a:rPr lang="en-US" sz="1800" b="1" i="1" dirty="0">
                <a:solidFill>
                  <a:srgbClr val="003366"/>
                </a:solidFill>
                <a:latin typeface="High Tower Text" pitchFamily="18" charset="0"/>
                <a:cs typeface="Times New Roman" pitchFamily="18" charset="0"/>
              </a:rPr>
              <a:t>Cost/Benefit of Investment at Each Stage of Product Development</a:t>
            </a:r>
            <a:endParaRPr lang="en-US" sz="1800" dirty="0">
              <a:solidFill>
                <a:srgbClr val="003366"/>
              </a:solidFill>
              <a:latin typeface="High Tower Text" pitchFamily="18" charset="0"/>
            </a:endParaRPr>
          </a:p>
        </p:txBody>
      </p:sp>
      <p:pic>
        <p:nvPicPr>
          <p:cNvPr id="8197" name="Picture 4"/>
          <p:cNvPicPr>
            <a:picLocks noChangeAspect="1" noChangeArrowheads="1"/>
          </p:cNvPicPr>
          <p:nvPr/>
        </p:nvPicPr>
        <p:blipFill>
          <a:blip r:embed="rId3" cstate="print"/>
          <a:srcRect/>
          <a:stretch>
            <a:fillRect/>
          </a:stretch>
        </p:blipFill>
        <p:spPr bwMode="auto">
          <a:xfrm>
            <a:off x="1295400" y="3109913"/>
            <a:ext cx="6477000" cy="3290887"/>
          </a:xfrm>
          <a:prstGeom prst="rect">
            <a:avLst/>
          </a:prstGeom>
          <a:noFill/>
          <a:ln w="9525">
            <a:noFill/>
            <a:miter lim="800000"/>
            <a:headEnd/>
            <a:tailEnd/>
          </a:ln>
        </p:spPr>
      </p:pic>
      <p:sp>
        <p:nvSpPr>
          <p:cNvPr id="8198" name="Slide Number Placeholder 5"/>
          <p:cNvSpPr>
            <a:spLocks noGrp="1"/>
          </p:cNvSpPr>
          <p:nvPr>
            <p:ph type="sldNum" sz="quarter" idx="11"/>
          </p:nvPr>
        </p:nvSpPr>
        <p:spPr>
          <a:noFill/>
        </p:spPr>
        <p:txBody>
          <a:bodyPr/>
          <a:lstStyle/>
          <a:p>
            <a:fld id="{5CF20898-543D-4020-BBAD-6EB9FAF605DF}" type="slidenum">
              <a:rPr lang="en-US" smtClean="0"/>
              <a:pPr/>
              <a:t>28</a:t>
            </a:fld>
            <a:endParaRPr lang="en-US" dirty="0"/>
          </a:p>
        </p:txBody>
      </p:sp>
      <p:pic>
        <p:nvPicPr>
          <p:cNvPr id="10" name="~PP3619.WAV">
            <a:hlinkClick r:id="" action="ppaction://media"/>
          </p:cNvPr>
          <p:cNvPicPr>
            <a:picLocks noRot="1" noChangeAspect="1"/>
          </p:cNvPicPr>
          <p:nvPr>
            <a:wavAudioFile r:embed="rId1" name="~PP3619.WAV"/>
          </p:nvPr>
        </p:nvPicPr>
        <p:blipFill>
          <a:blip r:embed="rId4" cstate="print"/>
          <a:stretch>
            <a:fillRect/>
          </a:stretch>
        </p:blipFill>
        <p:spPr>
          <a:xfrm>
            <a:off x="8696325" y="6410325"/>
            <a:ext cx="304800" cy="30480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6"/>
          <p:cNvSpPr txBox="1">
            <a:spLocks noChangeArrowheads="1"/>
          </p:cNvSpPr>
          <p:nvPr/>
        </p:nvSpPr>
        <p:spPr bwMode="auto">
          <a:xfrm>
            <a:off x="1143000" y="76200"/>
            <a:ext cx="6645275" cy="646113"/>
          </a:xfrm>
          <a:prstGeom prst="rect">
            <a:avLst/>
          </a:prstGeom>
          <a:noFill/>
          <a:ln w="9525">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0000FF"/>
                </a:solidFill>
                <a:effectLst>
                  <a:outerShdw blurRad="50800" dist="39000" dir="5460000" algn="tl">
                    <a:srgbClr val="000000">
                      <a:alpha val="38000"/>
                    </a:srgbClr>
                  </a:outerShdw>
                </a:effectLst>
                <a:latin typeface="High Tower Text" pitchFamily="18" charset="0"/>
              </a:rPr>
              <a:t>Design For Lean Manufacturing</a:t>
            </a:r>
          </a:p>
        </p:txBody>
      </p:sp>
      <p:sp>
        <p:nvSpPr>
          <p:cNvPr id="26" name="Rectangle 25"/>
          <p:cNvSpPr/>
          <p:nvPr/>
        </p:nvSpPr>
        <p:spPr>
          <a:xfrm>
            <a:off x="647700" y="838200"/>
            <a:ext cx="8039100" cy="1631950"/>
          </a:xfrm>
          <a:prstGeom prst="rect">
            <a:avLst/>
          </a:prstGeom>
        </p:spPr>
        <p:txBody>
          <a:bodyPr>
            <a:spAutoFit/>
          </a:bodyPr>
          <a:lstStyle/>
          <a:p>
            <a:pPr>
              <a:defRPr/>
            </a:pPr>
            <a:r>
              <a:rPr lang="en-US" sz="2000" b="1" i="1" dirty="0">
                <a:solidFill>
                  <a:srgbClr val="993366"/>
                </a:solidFill>
                <a:latin typeface="High Tower Text" pitchFamily="18" charset="0"/>
                <a:cs typeface="Times New Roman" pitchFamily="18" charset="0"/>
              </a:rPr>
              <a:t>Importance of Product / Process Co-Development:</a:t>
            </a:r>
            <a:endParaRPr lang="en-US" sz="1200" b="1" i="1" dirty="0">
              <a:solidFill>
                <a:srgbClr val="993366"/>
              </a:solidFill>
              <a:latin typeface="High Tower Text" pitchFamily="18" charset="0"/>
              <a:cs typeface="Times New Roman" pitchFamily="18" charset="0"/>
            </a:endParaRPr>
          </a:p>
          <a:p>
            <a:pPr>
              <a:defRPr/>
            </a:pPr>
            <a:r>
              <a:rPr lang="en-US" sz="1600" dirty="0">
                <a:solidFill>
                  <a:schemeClr val="tx1"/>
                </a:solidFill>
                <a:latin typeface="High Tower Text" pitchFamily="18" charset="0"/>
                <a:cs typeface="Times New Roman" pitchFamily="18" charset="0"/>
              </a:rPr>
              <a:t>To achieve high manufacturing yields with minimal rework and waste, process capabilities must be matched to product design tolerances. </a:t>
            </a:r>
          </a:p>
          <a:p>
            <a:pPr marL="346075" indent="-346075">
              <a:buClr>
                <a:srgbClr val="003366"/>
              </a:buClr>
              <a:buFont typeface="Wingdings" pitchFamily="2" charset="2"/>
              <a:buChar char="§"/>
              <a:defRPr/>
            </a:pPr>
            <a:r>
              <a:rPr lang="en-US" sz="1600" dirty="0">
                <a:solidFill>
                  <a:schemeClr val="tx1"/>
                </a:solidFill>
                <a:latin typeface="High Tower Text" pitchFamily="18" charset="0"/>
                <a:cs typeface="Times New Roman" pitchFamily="18" charset="0"/>
              </a:rPr>
              <a:t>Focus on Critical Design Elements</a:t>
            </a:r>
          </a:p>
          <a:p>
            <a:pPr marL="346075" indent="-346075">
              <a:buClr>
                <a:srgbClr val="003366"/>
              </a:buClr>
              <a:buFont typeface="Wingdings" pitchFamily="2" charset="2"/>
              <a:buChar char="§"/>
              <a:defRPr/>
            </a:pPr>
            <a:r>
              <a:rPr lang="en-US" sz="1600" dirty="0">
                <a:solidFill>
                  <a:schemeClr val="tx1"/>
                </a:solidFill>
                <a:latin typeface="High Tower Text" pitchFamily="18" charset="0"/>
                <a:cs typeface="Times New Roman" pitchFamily="18" charset="0"/>
              </a:rPr>
              <a:t>Reduced Manufacturing Defects</a:t>
            </a:r>
          </a:p>
          <a:p>
            <a:pPr marL="346075" indent="-346075">
              <a:buClr>
                <a:srgbClr val="003366"/>
              </a:buClr>
              <a:buFont typeface="Wingdings" pitchFamily="2" charset="2"/>
              <a:buChar char="§"/>
              <a:defRPr/>
            </a:pPr>
            <a:r>
              <a:rPr lang="en-US" sz="1600" dirty="0">
                <a:solidFill>
                  <a:schemeClr val="tx1"/>
                </a:solidFill>
                <a:latin typeface="High Tower Text" pitchFamily="18" charset="0"/>
                <a:cs typeface="Times New Roman" pitchFamily="18" charset="0"/>
              </a:rPr>
              <a:t>Reduced Engineering/Process Change Orders</a:t>
            </a:r>
          </a:p>
        </p:txBody>
      </p:sp>
      <p:pic>
        <p:nvPicPr>
          <p:cNvPr id="10244" name="Picture 4"/>
          <p:cNvPicPr>
            <a:picLocks noChangeAspect="1" noChangeArrowheads="1"/>
          </p:cNvPicPr>
          <p:nvPr/>
        </p:nvPicPr>
        <p:blipFill>
          <a:blip r:embed="rId2" cstate="print"/>
          <a:srcRect/>
          <a:stretch>
            <a:fillRect/>
          </a:stretch>
        </p:blipFill>
        <p:spPr bwMode="auto">
          <a:xfrm>
            <a:off x="4276725" y="3252788"/>
            <a:ext cx="4791075" cy="3252787"/>
          </a:xfrm>
          <a:prstGeom prst="rect">
            <a:avLst/>
          </a:prstGeom>
          <a:noFill/>
          <a:ln w="9525">
            <a:noFill/>
            <a:miter lim="800000"/>
            <a:headEnd/>
            <a:tailEnd/>
          </a:ln>
        </p:spPr>
      </p:pic>
      <p:sp>
        <p:nvSpPr>
          <p:cNvPr id="10245" name="Rectangle 27"/>
          <p:cNvSpPr>
            <a:spLocks noChangeArrowheads="1"/>
          </p:cNvSpPr>
          <p:nvPr/>
        </p:nvSpPr>
        <p:spPr bwMode="auto">
          <a:xfrm>
            <a:off x="758825" y="4462463"/>
            <a:ext cx="2416046" cy="646331"/>
          </a:xfrm>
          <a:prstGeom prst="rect">
            <a:avLst/>
          </a:prstGeom>
          <a:noFill/>
          <a:ln w="9525">
            <a:noFill/>
            <a:miter lim="800000"/>
            <a:headEnd/>
            <a:tailEnd/>
          </a:ln>
        </p:spPr>
        <p:txBody>
          <a:bodyPr wrap="none">
            <a:spAutoFit/>
          </a:bodyPr>
          <a:lstStyle/>
          <a:p>
            <a:r>
              <a:rPr lang="en-US" b="1" i="1" dirty="0">
                <a:solidFill>
                  <a:srgbClr val="993366"/>
                </a:solidFill>
                <a:latin typeface="High Tower Text" pitchFamily="18" charset="0"/>
                <a:cs typeface="Times New Roman" pitchFamily="18" charset="0"/>
              </a:rPr>
              <a:t>Example:</a:t>
            </a:r>
          </a:p>
          <a:p>
            <a:r>
              <a:rPr lang="en-US" b="1" i="1" dirty="0">
                <a:solidFill>
                  <a:srgbClr val="003366"/>
                </a:solidFill>
                <a:latin typeface="High Tower Text" pitchFamily="18" charset="0"/>
                <a:cs typeface="Times New Roman" pitchFamily="18" charset="0"/>
              </a:rPr>
              <a:t>Designing a Jewelry Box </a:t>
            </a:r>
            <a:endParaRPr lang="en-US" dirty="0">
              <a:solidFill>
                <a:srgbClr val="003366"/>
              </a:solidFill>
              <a:latin typeface="High Tower Text" pitchFamily="18" charset="0"/>
            </a:endParaRPr>
          </a:p>
        </p:txBody>
      </p:sp>
      <p:sp>
        <p:nvSpPr>
          <p:cNvPr id="10246" name="Rectangle 28"/>
          <p:cNvSpPr>
            <a:spLocks noChangeArrowheads="1"/>
          </p:cNvSpPr>
          <p:nvPr/>
        </p:nvSpPr>
        <p:spPr bwMode="auto">
          <a:xfrm>
            <a:off x="152400" y="2590800"/>
            <a:ext cx="4572000" cy="1354138"/>
          </a:xfrm>
          <a:prstGeom prst="rect">
            <a:avLst/>
          </a:prstGeom>
          <a:noFill/>
          <a:ln w="9525">
            <a:noFill/>
            <a:miter lim="800000"/>
            <a:headEnd/>
            <a:tailEnd/>
          </a:ln>
        </p:spPr>
        <p:txBody>
          <a:bodyPr>
            <a:spAutoFit/>
          </a:bodyPr>
          <a:lstStyle/>
          <a:p>
            <a:pPr marL="346075" indent="-346075">
              <a:buClr>
                <a:srgbClr val="003366"/>
              </a:buClr>
            </a:pPr>
            <a:r>
              <a:rPr lang="en-US" sz="1800" b="1" dirty="0">
                <a:solidFill>
                  <a:srgbClr val="993366"/>
                </a:solidFill>
                <a:latin typeface="High Tower Text" pitchFamily="18" charset="0"/>
                <a:cs typeface="Times New Roman" pitchFamily="18" charset="0"/>
              </a:rPr>
              <a:t>Process Capability Ratio (Cp):  </a:t>
            </a:r>
          </a:p>
          <a:p>
            <a:pPr marL="346075" indent="-346075">
              <a:buClr>
                <a:srgbClr val="003366"/>
              </a:buClr>
              <a:buFont typeface="Wingdings" pitchFamily="2" charset="2"/>
              <a:buChar char="§"/>
            </a:pPr>
            <a:r>
              <a:rPr lang="en-US" sz="1600" dirty="0">
                <a:solidFill>
                  <a:schemeClr val="tx1"/>
                </a:solidFill>
                <a:latin typeface="High Tower Text" pitchFamily="18" charset="0"/>
                <a:cs typeface="Times New Roman" pitchFamily="18" charset="0"/>
              </a:rPr>
              <a:t>A measure of the ability of a process to hold product tolerances.</a:t>
            </a:r>
          </a:p>
          <a:p>
            <a:pPr marL="346075" indent="-346075">
              <a:buClr>
                <a:srgbClr val="003366"/>
              </a:buClr>
              <a:buFont typeface="Wingdings" pitchFamily="2" charset="2"/>
              <a:buChar char="§"/>
            </a:pPr>
            <a:r>
              <a:rPr lang="en-US" sz="1600" dirty="0">
                <a:solidFill>
                  <a:schemeClr val="tx1"/>
                </a:solidFill>
                <a:latin typeface="High Tower Text" pitchFamily="18" charset="0"/>
                <a:cs typeface="Times New Roman" pitchFamily="18" charset="0"/>
              </a:rPr>
              <a:t>The degree of variability in a manufacturing process</a:t>
            </a:r>
            <a:r>
              <a:rPr lang="en-US" sz="1600" dirty="0">
                <a:solidFill>
                  <a:schemeClr val="tx1"/>
                </a:solidFill>
                <a:cs typeface="Times New Roman" pitchFamily="18" charset="0"/>
              </a:rPr>
              <a:t>.</a:t>
            </a:r>
          </a:p>
        </p:txBody>
      </p:sp>
      <p:sp>
        <p:nvSpPr>
          <p:cNvPr id="10247" name="Slide Number Placeholder 29"/>
          <p:cNvSpPr>
            <a:spLocks noGrp="1"/>
          </p:cNvSpPr>
          <p:nvPr>
            <p:ph type="sldNum" sz="quarter" idx="11"/>
          </p:nvPr>
        </p:nvSpPr>
        <p:spPr>
          <a:noFill/>
        </p:spPr>
        <p:txBody>
          <a:bodyPr/>
          <a:lstStyle/>
          <a:p>
            <a:fld id="{40B4CE71-624B-468D-B1A5-2065478AAD12}" type="slidenum">
              <a:rPr lang="en-US" smtClean="0"/>
              <a:pPr/>
              <a:t>29</a:t>
            </a:fld>
            <a:endParaRPr lang="en-US" dirty="0"/>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3319.WAV">
            <a:hlinkClick r:id="" action="ppaction://media"/>
          </p:cNvPr>
          <p:cNvPicPr>
            <a:picLocks noRot="1" noChangeAspect="1"/>
          </p:cNvPicPr>
          <p:nvPr>
            <a:wavAudioFile r:embed="rId1" name="~PP3319.WAV"/>
          </p:nvPr>
        </p:nvPicPr>
        <p:blipFill>
          <a:blip r:embed="rId3" cstate="print"/>
          <a:stretch>
            <a:fillRect/>
          </a:stretch>
        </p:blipFill>
        <p:spPr>
          <a:xfrm>
            <a:off x="8696325" y="6410325"/>
            <a:ext cx="304800" cy="304800"/>
          </a:xfrm>
          <a:prstGeom prst="rect">
            <a:avLst/>
          </a:prstGeom>
        </p:spPr>
      </p:pic>
      <p:pic>
        <p:nvPicPr>
          <p:cNvPr id="40962" name="Picture 2"/>
          <p:cNvPicPr>
            <a:picLocks noChangeAspect="1" noChangeArrowheads="1"/>
          </p:cNvPicPr>
          <p:nvPr/>
        </p:nvPicPr>
        <p:blipFill>
          <a:blip r:embed="rId4" cstate="print"/>
          <a:srcRect l="24583" t="24444" r="25417" b="45926"/>
          <a:stretch>
            <a:fillRect/>
          </a:stretch>
        </p:blipFill>
        <p:spPr bwMode="auto">
          <a:xfrm>
            <a:off x="0" y="-228600"/>
            <a:ext cx="9144000" cy="3048000"/>
          </a:xfrm>
          <a:prstGeom prst="rect">
            <a:avLst/>
          </a:prstGeom>
          <a:noFill/>
          <a:ln w="9525">
            <a:noFill/>
            <a:miter lim="800000"/>
            <a:headEnd/>
            <a:tailEnd/>
          </a:ln>
        </p:spPr>
      </p:pic>
      <p:sp>
        <p:nvSpPr>
          <p:cNvPr id="4" name="Rectangle 3"/>
          <p:cNvSpPr/>
          <p:nvPr/>
        </p:nvSpPr>
        <p:spPr>
          <a:xfrm>
            <a:off x="228600" y="2895600"/>
            <a:ext cx="8610600" cy="3600986"/>
          </a:xfrm>
          <a:prstGeom prst="rect">
            <a:avLst/>
          </a:prstGeom>
        </p:spPr>
        <p:txBody>
          <a:bodyPr wrap="square">
            <a:spAutoFit/>
          </a:bodyPr>
          <a:lstStyle/>
          <a:p>
            <a:r>
              <a:rPr lang="en-US" sz="1200" dirty="0">
                <a:latin typeface="High Tower Text" pitchFamily="18" charset="0"/>
              </a:rPr>
              <a:t>Nemat Inc., established in 1994, is a United States manufacturer of components and assemblies for coating technology companies.  Nemat Inc., provides Contract Manufacturing, Design Engineering and Management Consulting services.  The objective of the company is to provide high quality products with substantial cost savings compared to other coating technology OEM’s.</a:t>
            </a:r>
          </a:p>
          <a:p>
            <a:endParaRPr lang="en-US" sz="1200" dirty="0">
              <a:latin typeface="High Tower Text" pitchFamily="18" charset="0"/>
            </a:endParaRPr>
          </a:p>
          <a:p>
            <a:r>
              <a:rPr lang="en-US" sz="1200" dirty="0">
                <a:latin typeface="High Tower Text" pitchFamily="18" charset="0"/>
              </a:rPr>
              <a:t>In September of 2004, Nemat Inc. acquired Quality Precision Inc, a trusted supplier primarily to the coating technology entities in Fairfield, California; at the time known as Vacuum Coating Technology (VACT).  Quality Precision Inc had been successfully manufacturing products for this facility since early 1980’s and throughout the changes in ownership from Temescal, to Airco, to BOC , to Von Ardenne, to VACT.</a:t>
            </a:r>
          </a:p>
          <a:p>
            <a:endParaRPr lang="en-US" sz="1200" dirty="0">
              <a:latin typeface="High Tower Text" pitchFamily="18" charset="0"/>
            </a:endParaRPr>
          </a:p>
          <a:p>
            <a:r>
              <a:rPr lang="en-US" sz="1200" dirty="0">
                <a:latin typeface="High Tower Text" pitchFamily="18" charset="0"/>
              </a:rPr>
              <a:t>Nemat Inc., reorganized Quality Precision, expanded product lines/services, and strengthened the relationship with VACT.  The relationship made Nemat Inc. stronger as VACT was acquired by Applied Films and finally Applied Materials.  Nemat Inc. manufactured over 80% of components and sub-assemblies for VAC-MAG end block.  Nemat Inc. was the number one supplier to AMAT, Fairfield at the time of the closure of that facility.  Upon this closure, Nemat Inc. promptly transitioned to providing products to end users such as; Guardian, Cardinal, AGC, Vitro, and other coating companies.  This was a simple transition as Nemat Inc. had a large inventory of such products and was able to provide substantial cost savings directly to the end users.  This business model is still in existence to present day.</a:t>
            </a:r>
          </a:p>
          <a:p>
            <a:endParaRPr lang="en-US" sz="1200" dirty="0">
              <a:latin typeface="High Tower Text" pitchFamily="18" charset="0"/>
            </a:endParaRPr>
          </a:p>
          <a:p>
            <a:r>
              <a:rPr lang="en-US" sz="1200" dirty="0">
                <a:latin typeface="High Tower Text" pitchFamily="18" charset="0"/>
              </a:rPr>
              <a:t>In June of 2009, with increased demand for company’s products and services, all divisions were relocated to a brand new Greenfield 40,000 Sq. Ft. facility in Madera, Ca..</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6"/>
          <p:cNvSpPr txBox="1">
            <a:spLocks noChangeArrowheads="1"/>
          </p:cNvSpPr>
          <p:nvPr/>
        </p:nvSpPr>
        <p:spPr bwMode="auto">
          <a:xfrm>
            <a:off x="2362200" y="76200"/>
            <a:ext cx="4298950" cy="646113"/>
          </a:xfrm>
          <a:prstGeom prst="rect">
            <a:avLst/>
          </a:prstGeom>
          <a:noFill/>
          <a:ln w="9525">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0000FF"/>
                </a:solidFill>
                <a:effectLst>
                  <a:outerShdw blurRad="50800" dist="39000" dir="5460000" algn="tl">
                    <a:srgbClr val="000000">
                      <a:alpha val="38000"/>
                    </a:srgbClr>
                  </a:outerShdw>
                </a:effectLst>
                <a:latin typeface="High Tower Text" pitchFamily="18" charset="0"/>
              </a:rPr>
              <a:t>Lean Manufacturing</a:t>
            </a:r>
          </a:p>
        </p:txBody>
      </p:sp>
      <p:sp>
        <p:nvSpPr>
          <p:cNvPr id="4" name="Rectangle 1029"/>
          <p:cNvSpPr>
            <a:spLocks noChangeArrowheads="1"/>
          </p:cNvSpPr>
          <p:nvPr/>
        </p:nvSpPr>
        <p:spPr bwMode="auto">
          <a:xfrm>
            <a:off x="495300" y="1782763"/>
            <a:ext cx="7239000" cy="1570037"/>
          </a:xfrm>
          <a:prstGeom prst="rect">
            <a:avLst/>
          </a:prstGeom>
          <a:noFill/>
          <a:ln w="9525">
            <a:noFill/>
            <a:miter lim="800000"/>
            <a:headEnd/>
            <a:tailEnd/>
          </a:ln>
        </p:spPr>
        <p:txBody>
          <a:bodyPr>
            <a:spAutoFit/>
          </a:bodyPr>
          <a:lstStyle/>
          <a:p>
            <a:pPr>
              <a:tabLst>
                <a:tab pos="228600" algn="l"/>
              </a:tabLst>
              <a:defRPr/>
            </a:pPr>
            <a:r>
              <a:rPr lang="en-US" sz="1600" b="1" dirty="0">
                <a:solidFill>
                  <a:srgbClr val="993366"/>
                </a:solidFill>
                <a:latin typeface="High Tower Text" pitchFamily="18" charset="0"/>
                <a:cs typeface="Times New Roman" pitchFamily="18" charset="0"/>
              </a:rPr>
              <a:t>Fundamentals:</a:t>
            </a:r>
            <a:endParaRPr lang="en-US" sz="1600" b="1" dirty="0">
              <a:solidFill>
                <a:srgbClr val="993366"/>
              </a:solidFill>
              <a:latin typeface="High Tower Text" pitchFamily="18" charset="0"/>
              <a:cs typeface="Arial" pitchFamily="34" charset="0"/>
            </a:endParaRPr>
          </a:p>
          <a:p>
            <a:pPr marL="457200" indent="-457200">
              <a:buClr>
                <a:srgbClr val="003366"/>
              </a:buClr>
              <a:buFont typeface="+mj-lt"/>
              <a:buAutoNum type="arabicPeriod"/>
              <a:tabLst>
                <a:tab pos="228600" algn="l"/>
              </a:tabLst>
              <a:defRPr/>
            </a:pPr>
            <a:r>
              <a:rPr lang="en-US" sz="1600" dirty="0">
                <a:latin typeface="High Tower Text" pitchFamily="18" charset="0"/>
                <a:cs typeface="Times New Roman" pitchFamily="18" charset="0"/>
              </a:rPr>
              <a:t>Upper Management Commitment</a:t>
            </a:r>
          </a:p>
          <a:p>
            <a:pPr marL="457200" indent="-457200">
              <a:buClr>
                <a:srgbClr val="003366"/>
              </a:buClr>
              <a:buFont typeface="+mj-lt"/>
              <a:buAutoNum type="arabicPeriod"/>
              <a:tabLst>
                <a:tab pos="228600" algn="l"/>
              </a:tabLst>
              <a:defRPr/>
            </a:pPr>
            <a:r>
              <a:rPr lang="en-US" sz="1600" dirty="0">
                <a:latin typeface="High Tower Text" pitchFamily="18" charset="0"/>
                <a:cs typeface="Times New Roman" pitchFamily="18" charset="0"/>
              </a:rPr>
              <a:t>Total Employee Involvement</a:t>
            </a:r>
          </a:p>
          <a:p>
            <a:pPr marL="457200" indent="-457200">
              <a:buClr>
                <a:srgbClr val="003366"/>
              </a:buClr>
              <a:buFont typeface="+mj-lt"/>
              <a:buAutoNum type="arabicPeriod"/>
              <a:tabLst>
                <a:tab pos="228600" algn="l"/>
              </a:tabLst>
              <a:defRPr/>
            </a:pPr>
            <a:r>
              <a:rPr lang="en-US" sz="1600" dirty="0">
                <a:latin typeface="High Tower Text" pitchFamily="18" charset="0"/>
                <a:cs typeface="Times New Roman" pitchFamily="18" charset="0"/>
              </a:rPr>
              <a:t>Perform Value-Added (VA) and Eliminate/reduce Non-Value-Added  (NVA)/wasted activities</a:t>
            </a:r>
          </a:p>
          <a:p>
            <a:pPr marL="457200" indent="-457200">
              <a:buClr>
                <a:srgbClr val="003366"/>
              </a:buClr>
              <a:buFont typeface="+mj-lt"/>
              <a:buAutoNum type="arabicPeriod"/>
              <a:tabLst>
                <a:tab pos="228600" algn="l"/>
              </a:tabLst>
              <a:defRPr/>
            </a:pPr>
            <a:r>
              <a:rPr lang="en-US" sz="1600" dirty="0">
                <a:latin typeface="High Tower Text" pitchFamily="18" charset="0"/>
                <a:cs typeface="Times New Roman" pitchFamily="18" charset="0"/>
              </a:rPr>
              <a:t>Creativity Before Capital</a:t>
            </a:r>
          </a:p>
        </p:txBody>
      </p:sp>
      <p:sp>
        <p:nvSpPr>
          <p:cNvPr id="5" name="Rectangle 1030"/>
          <p:cNvSpPr>
            <a:spLocks noChangeArrowheads="1"/>
          </p:cNvSpPr>
          <p:nvPr/>
        </p:nvSpPr>
        <p:spPr bwMode="auto">
          <a:xfrm>
            <a:off x="495300" y="5791200"/>
            <a:ext cx="7848600" cy="830263"/>
          </a:xfrm>
          <a:prstGeom prst="rect">
            <a:avLst/>
          </a:prstGeom>
          <a:noFill/>
          <a:ln w="9525">
            <a:noFill/>
            <a:miter lim="800000"/>
            <a:headEnd/>
            <a:tailEnd/>
          </a:ln>
        </p:spPr>
        <p:txBody>
          <a:bodyPr>
            <a:spAutoFit/>
          </a:bodyPr>
          <a:lstStyle/>
          <a:p>
            <a:pPr>
              <a:tabLst>
                <a:tab pos="-457200" algn="l"/>
                <a:tab pos="457200" algn="l"/>
                <a:tab pos="914400" algn="l"/>
                <a:tab pos="1096963" algn="l"/>
                <a:tab pos="1371600" algn="l"/>
                <a:tab pos="1828800" algn="l"/>
                <a:tab pos="2286000" algn="l"/>
              </a:tabLst>
            </a:pPr>
            <a:r>
              <a:rPr lang="en-US" sz="1600" b="1" dirty="0">
                <a:solidFill>
                  <a:srgbClr val="993366"/>
                </a:solidFill>
                <a:latin typeface="High Tower Text" pitchFamily="18" charset="0"/>
                <a:cs typeface="Arial" pitchFamily="34" charset="0"/>
              </a:rPr>
              <a:t>Focus Areas:</a:t>
            </a:r>
            <a:endParaRPr lang="en-US" sz="1600" dirty="0">
              <a:solidFill>
                <a:srgbClr val="993366"/>
              </a:solidFill>
              <a:latin typeface="High Tower Text" pitchFamily="18" charset="0"/>
              <a:cs typeface="Arial" pitchFamily="34" charset="0"/>
            </a:endParaRPr>
          </a:p>
          <a:p>
            <a:pPr eaLnBrk="0" hangingPunct="0">
              <a:buClr>
                <a:srgbClr val="003366"/>
              </a:buClr>
              <a:tabLst>
                <a:tab pos="-457200" algn="l"/>
                <a:tab pos="457200" algn="l"/>
                <a:tab pos="914400" algn="l"/>
                <a:tab pos="1096963" algn="l"/>
                <a:tab pos="1371600" algn="l"/>
                <a:tab pos="1828800" algn="l"/>
                <a:tab pos="2286000" algn="l"/>
              </a:tabLst>
            </a:pPr>
            <a:r>
              <a:rPr lang="en-US" sz="1600" dirty="0">
                <a:latin typeface="High Tower Text" pitchFamily="18" charset="0"/>
                <a:cs typeface="Times New Roman" pitchFamily="18" charset="0"/>
              </a:rPr>
              <a:t>Continuous Process Improvement               	Continuous Quality Improvement</a:t>
            </a:r>
          </a:p>
          <a:p>
            <a:pPr eaLnBrk="0" hangingPunct="0">
              <a:buClr>
                <a:srgbClr val="003366"/>
              </a:buClr>
              <a:tabLst>
                <a:tab pos="-457200" algn="l"/>
                <a:tab pos="457200" algn="l"/>
                <a:tab pos="914400" algn="l"/>
                <a:tab pos="1096963" algn="l"/>
                <a:tab pos="1371600" algn="l"/>
                <a:tab pos="1828800" algn="l"/>
                <a:tab pos="2286000" algn="l"/>
              </a:tabLst>
            </a:pPr>
            <a:r>
              <a:rPr lang="en-US" sz="1600" dirty="0">
                <a:latin typeface="High Tower Text" pitchFamily="18" charset="0"/>
                <a:cs typeface="Times New Roman" pitchFamily="18" charset="0"/>
              </a:rPr>
              <a:t>Total Preventative Maintenance</a:t>
            </a:r>
            <a:r>
              <a:rPr lang="en-US" sz="1600" dirty="0">
                <a:latin typeface="High Tower Text" pitchFamily="18" charset="0"/>
              </a:rPr>
              <a:t> </a:t>
            </a:r>
          </a:p>
        </p:txBody>
      </p:sp>
      <p:pic>
        <p:nvPicPr>
          <p:cNvPr id="38917" name="Picture 1035" descr="C:\My Documents\2MarincoWrhseBlitz\Team@Work\12-17\MVC-004F.JPG"/>
          <p:cNvPicPr>
            <a:picLocks noChangeAspect="1" noChangeArrowheads="1"/>
          </p:cNvPicPr>
          <p:nvPr/>
        </p:nvPicPr>
        <p:blipFill>
          <a:blip r:embed="rId6" cstate="print">
            <a:lum bright="18000" contrast="12000"/>
          </a:blip>
          <a:srcRect/>
          <a:stretch>
            <a:fillRect/>
          </a:stretch>
        </p:blipFill>
        <p:spPr bwMode="auto">
          <a:xfrm>
            <a:off x="990600" y="3505200"/>
            <a:ext cx="3048000" cy="2286000"/>
          </a:xfrm>
          <a:prstGeom prst="rect">
            <a:avLst/>
          </a:prstGeom>
          <a:ln w="88900" cap="sq" cmpd="thickThin">
            <a:solidFill>
              <a:srgbClr val="000000"/>
            </a:solidFill>
            <a:prstDash val="solid"/>
            <a:miter lim="800000"/>
          </a:ln>
          <a:effectLst>
            <a:innerShdw blurRad="76200">
              <a:srgbClr val="000000"/>
            </a:innerShdw>
          </a:effectLst>
        </p:spPr>
      </p:pic>
      <p:pic>
        <p:nvPicPr>
          <p:cNvPr id="38918" name="Picture 4" descr="C:\My Documents\2MarincoWrhseBlitz\AfterPics\Disk2\MVC-001F.JPG"/>
          <p:cNvPicPr>
            <a:picLocks noChangeAspect="1" noChangeArrowheads="1"/>
          </p:cNvPicPr>
          <p:nvPr/>
        </p:nvPicPr>
        <p:blipFill>
          <a:blip r:embed="rId7" cstate="print">
            <a:lum bright="12000" contrast="12000"/>
          </a:blip>
          <a:srcRect/>
          <a:stretch>
            <a:fillRect/>
          </a:stretch>
        </p:blipFill>
        <p:spPr bwMode="auto">
          <a:xfrm>
            <a:off x="5029200" y="3505200"/>
            <a:ext cx="3048000" cy="2286000"/>
          </a:xfrm>
          <a:prstGeom prst="rect">
            <a:avLst/>
          </a:prstGeom>
          <a:ln w="88900" cap="sq" cmpd="thickThin">
            <a:solidFill>
              <a:srgbClr val="000000"/>
            </a:solidFill>
            <a:prstDash val="solid"/>
            <a:miter lim="800000"/>
          </a:ln>
          <a:effectLst>
            <a:innerShdw blurRad="76200">
              <a:srgbClr val="000000"/>
            </a:innerShdw>
          </a:effectLst>
        </p:spPr>
      </p:pic>
      <p:sp>
        <p:nvSpPr>
          <p:cNvPr id="38919" name="Slide Number Placeholder 7"/>
          <p:cNvSpPr>
            <a:spLocks noGrp="1"/>
          </p:cNvSpPr>
          <p:nvPr>
            <p:ph type="sldNum" sz="quarter" idx="12"/>
          </p:nvPr>
        </p:nvSpPr>
        <p:spPr>
          <a:xfrm>
            <a:off x="3124200" y="6248400"/>
            <a:ext cx="2895600" cy="457200"/>
          </a:xfrm>
          <a:noFill/>
        </p:spPr>
        <p:txBody>
          <a:bodyPr/>
          <a:lstStyle/>
          <a:p>
            <a:pPr algn="ctr"/>
            <a:fld id="{134D858F-8C84-4038-A022-B570D00163BB}" type="slidenum">
              <a:rPr lang="en-US" sz="1400" smtClean="0">
                <a:solidFill>
                  <a:schemeClr val="tx1"/>
                </a:solidFill>
                <a:latin typeface="High Tower Text" pitchFamily="18" charset="0"/>
              </a:rPr>
              <a:pPr algn="ctr"/>
              <a:t>30</a:t>
            </a:fld>
            <a:endParaRPr lang="en-US" sz="1400" dirty="0">
              <a:solidFill>
                <a:schemeClr val="tx1"/>
              </a:solidFill>
              <a:latin typeface="High Tower Text" pitchFamily="18" charset="0"/>
            </a:endParaRPr>
          </a:p>
        </p:txBody>
      </p:sp>
      <p:sp>
        <p:nvSpPr>
          <p:cNvPr id="38920" name="Rectangle 4"/>
          <p:cNvSpPr>
            <a:spLocks noChangeArrowheads="1"/>
          </p:cNvSpPr>
          <p:nvPr/>
        </p:nvSpPr>
        <p:spPr bwMode="auto">
          <a:xfrm>
            <a:off x="495300" y="914400"/>
            <a:ext cx="8153400" cy="830263"/>
          </a:xfrm>
          <a:prstGeom prst="rect">
            <a:avLst/>
          </a:prstGeom>
          <a:noFill/>
          <a:ln w="9525">
            <a:noFill/>
            <a:miter lim="800000"/>
            <a:headEnd/>
            <a:tailEnd/>
          </a:ln>
        </p:spPr>
        <p:txBody>
          <a:bodyPr>
            <a:spAutoFit/>
          </a:bodyPr>
          <a:lstStyle/>
          <a:p>
            <a:r>
              <a:rPr lang="en-US" sz="1600" b="1" i="1" dirty="0">
                <a:solidFill>
                  <a:srgbClr val="993366"/>
                </a:solidFill>
                <a:latin typeface="High Tower Text" pitchFamily="18" charset="0"/>
                <a:cs typeface="Times New Roman" pitchFamily="18" charset="0"/>
              </a:rPr>
              <a:t>Lean Manufacturing</a:t>
            </a:r>
            <a:r>
              <a:rPr lang="en-US" sz="1600" b="1" i="1" dirty="0">
                <a:latin typeface="High Tower Text" pitchFamily="18" charset="0"/>
                <a:cs typeface="Times New Roman" pitchFamily="18" charset="0"/>
              </a:rPr>
              <a:t> </a:t>
            </a:r>
            <a:r>
              <a:rPr lang="en-US" sz="1600" dirty="0">
                <a:latin typeface="High Tower Text" pitchFamily="18" charset="0"/>
                <a:cs typeface="Times New Roman" pitchFamily="18" charset="0"/>
              </a:rPr>
              <a:t>is the latest buzzword in manufacturing circles. It is a system / approach to eliminating waste and enabling continuous improvement . It derives from the </a:t>
            </a:r>
            <a:r>
              <a:rPr lang="en-US" sz="1600" b="1" dirty="0">
                <a:latin typeface="High Tower Text" pitchFamily="18" charset="0"/>
                <a:cs typeface="Times New Roman" pitchFamily="18" charset="0"/>
              </a:rPr>
              <a:t>Toyota Production System</a:t>
            </a:r>
            <a:r>
              <a:rPr lang="en-US" sz="1600" dirty="0">
                <a:latin typeface="High Tower Text" pitchFamily="18" charset="0"/>
                <a:cs typeface="Times New Roman" pitchFamily="18" charset="0"/>
              </a:rPr>
              <a:t> or </a:t>
            </a:r>
            <a:r>
              <a:rPr lang="en-US" sz="1600" b="1" dirty="0">
                <a:latin typeface="High Tower Text" pitchFamily="18" charset="0"/>
                <a:cs typeface="Times New Roman" pitchFamily="18" charset="0"/>
              </a:rPr>
              <a:t>Just In Time Production</a:t>
            </a:r>
            <a:r>
              <a:rPr lang="en-US" sz="1600" dirty="0">
                <a:latin typeface="High Tower Text" pitchFamily="18" charset="0"/>
                <a:cs typeface="Times New Roman" pitchFamily="18" charset="0"/>
              </a:rPr>
              <a:t>, </a:t>
            </a:r>
            <a:r>
              <a:rPr lang="en-US" sz="1600" b="1" dirty="0">
                <a:latin typeface="High Tower Text" pitchFamily="18" charset="0"/>
                <a:cs typeface="Times New Roman" pitchFamily="18" charset="0"/>
              </a:rPr>
              <a:t>Henry Ford</a:t>
            </a:r>
            <a:r>
              <a:rPr lang="en-US" sz="1600" dirty="0">
                <a:latin typeface="High Tower Text" pitchFamily="18" charset="0"/>
                <a:cs typeface="Times New Roman" pitchFamily="18" charset="0"/>
              </a:rPr>
              <a:t> and other predecessors.</a:t>
            </a:r>
          </a:p>
        </p:txBody>
      </p:sp>
      <p:pic>
        <p:nvPicPr>
          <p:cNvPr id="13" name="~PP3449.WAV">
            <a:hlinkClick r:id="" action="ppaction://media"/>
          </p:cNvPr>
          <p:cNvPicPr>
            <a:picLocks noRot="1" noChangeAspect="1"/>
          </p:cNvPicPr>
          <p:nvPr>
            <a:wavAudioFile r:embed="rId1" name="~PP3449.WAV"/>
          </p:nvPr>
        </p:nvPicPr>
        <p:blipFill>
          <a:blip r:embed="rId8" cstate="print"/>
          <a:stretch>
            <a:fillRect/>
          </a:stretch>
        </p:blipFill>
        <p:spPr>
          <a:xfrm>
            <a:off x="8696325" y="6410325"/>
            <a:ext cx="304800" cy="304800"/>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out)">
                                      <p:cBhvr>
                                        <p:cTn id="11"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4" grpId="0" autoUpdateAnimBg="0"/>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nematinc.net/images/236_HMTpartonDroop.jpg"/>
          <p:cNvPicPr>
            <a:picLocks noChangeAspect="1" noChangeArrowheads="1"/>
          </p:cNvPicPr>
          <p:nvPr/>
        </p:nvPicPr>
        <p:blipFill>
          <a:blip r:embed="rId3" cstate="print"/>
          <a:srcRect/>
          <a:stretch>
            <a:fillRect/>
          </a:stretch>
        </p:blipFill>
        <p:spPr bwMode="auto">
          <a:xfrm>
            <a:off x="5410200" y="152400"/>
            <a:ext cx="3124200" cy="2343152"/>
          </a:xfrm>
          <a:prstGeom prst="rect">
            <a:avLst/>
          </a:prstGeom>
          <a:noFill/>
          <a:effectLst>
            <a:softEdge rad="635000"/>
          </a:effectLst>
        </p:spPr>
      </p:pic>
      <p:sp>
        <p:nvSpPr>
          <p:cNvPr id="4" name="TextBox 3"/>
          <p:cNvSpPr txBox="1"/>
          <p:nvPr/>
        </p:nvSpPr>
        <p:spPr>
          <a:xfrm>
            <a:off x="0" y="741226"/>
            <a:ext cx="54864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Vacuum Coating Equipment manufacturing</a:t>
            </a:r>
          </a:p>
        </p:txBody>
      </p:sp>
      <p:sp>
        <p:nvSpPr>
          <p:cNvPr id="6" name="Rectangle 5"/>
          <p:cNvSpPr/>
          <p:nvPr/>
        </p:nvSpPr>
        <p:spPr>
          <a:xfrm>
            <a:off x="76200" y="2615148"/>
            <a:ext cx="8991600" cy="3785652"/>
          </a:xfrm>
          <a:prstGeom prst="rect">
            <a:avLst/>
          </a:prstGeom>
        </p:spPr>
        <p:txBody>
          <a:bodyPr wrap="square">
            <a:spAutoFit/>
          </a:bodyPr>
          <a:lstStyle/>
          <a:p>
            <a:r>
              <a:rPr lang="en-US" sz="2000" dirty="0">
                <a:latin typeface="High Tower Text" pitchFamily="18" charset="0"/>
              </a:rPr>
              <a:t>We are a United States supplier of high-quality/low-cost components, assemblies, small chambers, and systems to vacuum coating technology companies and end users.  We have the expertise and technology required to develop and manufacture state of the art vacuum coating equipment.  </a:t>
            </a:r>
          </a:p>
          <a:p>
            <a:pPr lvl="0" fontAlgn="base">
              <a:spcBef>
                <a:spcPct val="0"/>
              </a:spcBef>
              <a:spcAft>
                <a:spcPct val="0"/>
              </a:spcAft>
            </a:pPr>
            <a:r>
              <a:rPr lang="en-US" sz="2000" dirty="0">
                <a:latin typeface="High Tower Text" pitchFamily="18" charset="0"/>
              </a:rPr>
              <a:t>Our expertise in “Design for Manufacturability” and “Lean Manufacturing” enables us to quickly develop designs and processes that exceed our customers’ expectations.</a:t>
            </a:r>
          </a:p>
          <a:p>
            <a:pPr fontAlgn="base">
              <a:spcBef>
                <a:spcPct val="0"/>
              </a:spcBef>
              <a:spcAft>
                <a:spcPct val="0"/>
              </a:spcAft>
            </a:pPr>
            <a:r>
              <a:rPr lang="en-US" sz="2000" dirty="0">
                <a:latin typeface="High Tower Text" pitchFamily="18" charset="0"/>
              </a:rPr>
              <a:t>We design and  manufacture systems using specification from prints developed in the USA, Germany, Japan, and other parts of the world, both in SI and Metric systems.</a:t>
            </a:r>
          </a:p>
          <a:p>
            <a:pPr fontAlgn="base">
              <a:spcBef>
                <a:spcPct val="0"/>
              </a:spcBef>
              <a:spcAft>
                <a:spcPct val="0"/>
              </a:spcAft>
            </a:pPr>
            <a:r>
              <a:rPr lang="en-US" sz="2000" dirty="0">
                <a:latin typeface="High Tower Text" pitchFamily="18" charset="0"/>
              </a:rPr>
              <a:t>We have the relationships required to provide successful turnkey projects with substantial cost savings by utilizing other suppliers.</a:t>
            </a:r>
          </a:p>
        </p:txBody>
      </p:sp>
      <p:pic>
        <p:nvPicPr>
          <p:cNvPr id="9" name="~PP3948.WAV">
            <a:hlinkClick r:id="" action="ppaction://media"/>
          </p:cNvPr>
          <p:cNvPicPr>
            <a:picLocks noRot="1" noChangeAspect="1"/>
          </p:cNvPicPr>
          <p:nvPr>
            <a:wavAudioFile r:embed="rId1" name="~PP3948.WAV"/>
          </p:nvPr>
        </p:nvPicPr>
        <p:blipFill>
          <a:blip r:embed="rId4" cstate="print"/>
          <a:stretch>
            <a:fillRect/>
          </a:stretch>
        </p:blipFill>
        <p:spPr>
          <a:xfrm>
            <a:off x="8696325" y="6410325"/>
            <a:ext cx="304800" cy="304800"/>
          </a:xfrm>
          <a:prstGeom prst="rect">
            <a:avLst/>
          </a:prstGeom>
        </p:spPr>
      </p:pic>
      <p:pic>
        <p:nvPicPr>
          <p:cNvPr id="7" name="Picture 2" descr="W:\Forms\Camera Pictures\2014-05-20\014.JPG"/>
          <p:cNvPicPr>
            <a:picLocks noChangeAspect="1" noChangeArrowheads="1"/>
          </p:cNvPicPr>
          <p:nvPr/>
        </p:nvPicPr>
        <p:blipFill>
          <a:blip r:embed="rId5" cstate="print"/>
          <a:srcRect/>
          <a:stretch>
            <a:fillRect/>
          </a:stretch>
        </p:blipFill>
        <p:spPr bwMode="auto">
          <a:xfrm>
            <a:off x="5486400" y="19050"/>
            <a:ext cx="3429000" cy="2571750"/>
          </a:xfrm>
          <a:prstGeom prst="roundRect">
            <a:avLst/>
          </a:prstGeom>
          <a:noFill/>
          <a:ln>
            <a:solidFill>
              <a:srgbClr val="FF0000"/>
            </a:solidFill>
          </a:ln>
          <a:effec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 y="762000"/>
            <a:ext cx="4572000" cy="5755422"/>
          </a:xfrm>
          <a:prstGeom prst="rect">
            <a:avLst/>
          </a:prstGeom>
        </p:spPr>
        <p:txBody>
          <a:bodyPr wrap="square">
            <a:spAutoFit/>
          </a:bodyPr>
          <a:lstStyle/>
          <a:p>
            <a:r>
              <a:rPr lang="en-US" sz="1600" b="1" dirty="0">
                <a:latin typeface="Times New Roman" pitchFamily="18" charset="0"/>
                <a:cs typeface="Times New Roman" pitchFamily="18" charset="0"/>
              </a:rPr>
              <a:t>Manufacturing Services</a:t>
            </a:r>
            <a:br>
              <a:rPr lang="en-US" sz="1600" dirty="0">
                <a:latin typeface="Times New Roman" pitchFamily="18" charset="0"/>
                <a:cs typeface="Times New Roman" pitchFamily="18" charset="0"/>
              </a:rPr>
            </a:b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 CNC Milling &amp; Turning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Large Capacity CNC Milling and Turning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Automated CNC Drilling &amp; Milling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CNC Horizontal Milling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CNC Tube Bending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Center-less Grinding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Conventional Milling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Conventional Turning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Laser and Water-Jet Cutting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Stamping &amp; Forming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Fabrication</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Welding (TIG, MIG, Vacuum)</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Helium Leak Testing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Hydro-Static Pressure Leak Testing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Grit Blasting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Anodizing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Plating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Powder Coating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Galvanizing</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Electro-Mechanical Assembly and Integration</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 Testing for Electro-Mechanical Assemblies</a:t>
            </a:r>
          </a:p>
        </p:txBody>
      </p:sp>
      <p:pic>
        <p:nvPicPr>
          <p:cNvPr id="9" name="~PP3948.WAV">
            <a:hlinkClick r:id="" action="ppaction://media"/>
          </p:cNvPr>
          <p:cNvPicPr>
            <a:picLocks noRot="1" noChangeAspect="1"/>
          </p:cNvPicPr>
          <p:nvPr>
            <a:wavAudioFile r:embed="rId1" name="~PP3948.WAV"/>
          </p:nvPr>
        </p:nvPicPr>
        <p:blipFill>
          <a:blip r:embed="rId3" cstate="print"/>
          <a:stretch>
            <a:fillRect/>
          </a:stretch>
        </p:blipFill>
        <p:spPr>
          <a:xfrm>
            <a:off x="8696325" y="6410325"/>
            <a:ext cx="304800" cy="304800"/>
          </a:xfrm>
          <a:prstGeom prst="rect">
            <a:avLst/>
          </a:prstGeom>
        </p:spPr>
      </p:pic>
      <p:pic>
        <p:nvPicPr>
          <p:cNvPr id="1026" name="Picture 2" descr="http://www.nematinc.net/images/934_Status_pics_003.jpg"/>
          <p:cNvPicPr>
            <a:picLocks noChangeAspect="1" noChangeArrowheads="1"/>
          </p:cNvPicPr>
          <p:nvPr/>
        </p:nvPicPr>
        <p:blipFill>
          <a:blip r:embed="rId4" cstate="print"/>
          <a:srcRect/>
          <a:stretch>
            <a:fillRect/>
          </a:stretch>
        </p:blipFill>
        <p:spPr bwMode="auto">
          <a:xfrm>
            <a:off x="4191000" y="1905000"/>
            <a:ext cx="4757429" cy="3565525"/>
          </a:xfrm>
          <a:prstGeom prst="roundRect">
            <a:avLst/>
          </a:prstGeom>
          <a:noFill/>
          <a:ln>
            <a:solidFill>
              <a:srgbClr val="FF0000"/>
            </a:solidFill>
          </a:ln>
        </p:spPr>
      </p:pic>
      <p:sp>
        <p:nvSpPr>
          <p:cNvPr id="7" name="TextBox 6"/>
          <p:cNvSpPr txBox="1"/>
          <p:nvPr/>
        </p:nvSpPr>
        <p:spPr>
          <a:xfrm>
            <a:off x="3886200" y="152400"/>
            <a:ext cx="48768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Coating Technologies, Contract manufacturing</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590800"/>
            <a:ext cx="1883850" cy="646331"/>
          </a:xfrm>
          <a:prstGeom prst="rect">
            <a:avLst/>
          </a:prstGeom>
        </p:spPr>
        <p:txBody>
          <a:bodyPr wrap="none">
            <a:spAutoFit/>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8" name="Picture 2" descr="W:\Customer Drawings New\Cardinal Glass\1 Cardinal Texas\Tubs\Pics\Cardinal Tubs 023.JPG"/>
          <p:cNvPicPr>
            <a:picLocks noChangeAspect="1" noChangeArrowheads="1"/>
          </p:cNvPicPr>
          <p:nvPr/>
        </p:nvPicPr>
        <p:blipFill>
          <a:blip r:embed="rId2" cstate="print"/>
          <a:srcRect l="10000" t="4444" b="10000"/>
          <a:stretch>
            <a:fillRect/>
          </a:stretch>
        </p:blipFill>
        <p:spPr bwMode="auto">
          <a:xfrm>
            <a:off x="533400" y="228600"/>
            <a:ext cx="3429000" cy="2444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3" name="Picture 5" descr="W:\Customer Drawings New\Cardinal Glass\1 Cardinal Texas\Tubs\Pics\Cardinal Tubs 025.JPG"/>
          <p:cNvPicPr>
            <a:picLocks noChangeAspect="1" noChangeArrowheads="1"/>
          </p:cNvPicPr>
          <p:nvPr/>
        </p:nvPicPr>
        <p:blipFill>
          <a:blip r:embed="rId3" cstate="print"/>
          <a:srcRect l="16667"/>
          <a:stretch>
            <a:fillRect/>
          </a:stretch>
        </p:blipFill>
        <p:spPr bwMode="auto">
          <a:xfrm>
            <a:off x="5029200" y="3733800"/>
            <a:ext cx="3505200" cy="3154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p:cNvSpPr/>
          <p:nvPr/>
        </p:nvSpPr>
        <p:spPr>
          <a:xfrm>
            <a:off x="304800" y="3048000"/>
            <a:ext cx="8610600" cy="646331"/>
          </a:xfrm>
          <a:prstGeom prst="rect">
            <a:avLst/>
          </a:prstGeom>
        </p:spPr>
        <p:txBody>
          <a:bodyPr wrap="square">
            <a:sp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77%</a:t>
            </a:r>
            <a:r>
              <a:rPr lang="en-US" sz="2400" b="1" dirty="0">
                <a:ln w="11430"/>
                <a:latin typeface="High Tower Text" pitchFamily="18" charset="0"/>
              </a:rPr>
              <a:t> Increase in water capacity, resulting in improved cooling.</a:t>
            </a:r>
          </a:p>
        </p:txBody>
      </p:sp>
      <p:pic>
        <p:nvPicPr>
          <p:cNvPr id="15" name="Picture 2" descr="W:\Customer Drawings New\Cardinal Glass\1 Cardinal Texas\Tubs\Pics\Cardinal Tubs 026.JPG"/>
          <p:cNvPicPr>
            <a:picLocks noChangeAspect="1" noChangeArrowheads="1"/>
          </p:cNvPicPr>
          <p:nvPr/>
        </p:nvPicPr>
        <p:blipFill>
          <a:blip r:embed="rId4" cstate="print"/>
          <a:srcRect/>
          <a:stretch>
            <a:fillRect/>
          </a:stretch>
        </p:blipFill>
        <p:spPr bwMode="auto">
          <a:xfrm>
            <a:off x="381000" y="3810000"/>
            <a:ext cx="36576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3" descr="W:\Customer Drawings New\Cardinal Glass\1 Cardinal Texas\Tubs\Pics\Cardinal Tubs 045.JPG"/>
          <p:cNvPicPr>
            <a:picLocks noChangeAspect="1" noChangeArrowheads="1"/>
          </p:cNvPicPr>
          <p:nvPr/>
        </p:nvPicPr>
        <p:blipFill>
          <a:blip r:embed="rId5" cstate="print"/>
          <a:srcRect l="20000" r="10000"/>
          <a:stretch>
            <a:fillRect/>
          </a:stretch>
        </p:blipFill>
        <p:spPr bwMode="auto">
          <a:xfrm>
            <a:off x="5334000" y="59871"/>
            <a:ext cx="2931160" cy="3140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02550" y="2971800"/>
            <a:ext cx="1883850" cy="646331"/>
          </a:xfrm>
          <a:prstGeom prst="rect">
            <a:avLst/>
          </a:prstGeom>
        </p:spPr>
        <p:txBody>
          <a:bodyPr wrap="none">
            <a:spAutoFit/>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4" name="Picture 2" descr="C:\Users\Mike\Pictures\Products\062308_13141 (2).jpg"/>
          <p:cNvPicPr>
            <a:picLocks noChangeAspect="1" noChangeArrowheads="1"/>
          </p:cNvPicPr>
          <p:nvPr/>
        </p:nvPicPr>
        <p:blipFill>
          <a:blip r:embed="rId2" cstate="print"/>
          <a:srcRect l="4062" t="15000" r="15313" b="12500"/>
          <a:stretch>
            <a:fillRect/>
          </a:stretch>
        </p:blipFill>
        <p:spPr bwMode="auto">
          <a:xfrm>
            <a:off x="4648200" y="3810000"/>
            <a:ext cx="4180490"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5" name="Picture 3" descr="W:\Customer Drawings New\Cardinal Glass\1 Cardinal Texas\Tubs\Pics\Cardinal Tubs 046.JPG"/>
          <p:cNvPicPr>
            <a:picLocks noChangeAspect="1" noChangeArrowheads="1"/>
          </p:cNvPicPr>
          <p:nvPr/>
        </p:nvPicPr>
        <p:blipFill>
          <a:blip r:embed="rId3" cstate="print"/>
          <a:srcRect/>
          <a:stretch>
            <a:fillRect/>
          </a:stretch>
        </p:blipFill>
        <p:spPr bwMode="auto">
          <a:xfrm>
            <a:off x="127000" y="3657600"/>
            <a:ext cx="406400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3" descr="W:\Customer Drawings New\Cardinal Glass\1 Cardinal Texas\Tubs\Pics\Cardinal Tubs 048.JPG"/>
          <p:cNvPicPr>
            <a:picLocks noChangeAspect="1" noChangeArrowheads="1"/>
          </p:cNvPicPr>
          <p:nvPr/>
        </p:nvPicPr>
        <p:blipFill>
          <a:blip r:embed="rId4" cstate="print"/>
          <a:srcRect t="7778"/>
          <a:stretch>
            <a:fillRect/>
          </a:stretch>
        </p:blipFill>
        <p:spPr bwMode="auto">
          <a:xfrm>
            <a:off x="4876800" y="228600"/>
            <a:ext cx="3966072"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6" descr="W:\Customer Drawings New\Cardinal Glass\1 Cardinal Texas\Tubs\Pics\Cardinal Tubs 003.JPG"/>
          <p:cNvPicPr>
            <a:picLocks noChangeAspect="1" noChangeArrowheads="1"/>
          </p:cNvPicPr>
          <p:nvPr/>
        </p:nvPicPr>
        <p:blipFill>
          <a:blip r:embed="rId5" cstate="print"/>
          <a:srcRect/>
          <a:stretch>
            <a:fillRect/>
          </a:stretch>
        </p:blipFill>
        <p:spPr bwMode="auto">
          <a:xfrm>
            <a:off x="228600" y="133350"/>
            <a:ext cx="388620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86400" y="2590800"/>
            <a:ext cx="1883850" cy="646331"/>
          </a:xfrm>
          <a:prstGeom prst="rect">
            <a:avLst/>
          </a:prstGeom>
        </p:spPr>
        <p:txBody>
          <a:bodyPr wrap="none">
            <a:spAutoFit/>
          </a:bodyPr>
          <a:lstStyle/>
          <a:p>
            <a:pPr algn="ct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p:txBody>
      </p:sp>
      <p:pic>
        <p:nvPicPr>
          <p:cNvPr id="6146" name="Picture 2" descr="W:\Forms\Camera Pictures\2014-08-29 8-29-14\8-29-14 136.JPG"/>
          <p:cNvPicPr>
            <a:picLocks noChangeAspect="1" noChangeArrowheads="1"/>
          </p:cNvPicPr>
          <p:nvPr/>
        </p:nvPicPr>
        <p:blipFill rotWithShape="1">
          <a:blip r:embed="rId2" cstate="print"/>
          <a:srcRect l="17433"/>
          <a:stretch/>
        </p:blipFill>
        <p:spPr bwMode="auto">
          <a:xfrm>
            <a:off x="457200" y="30127"/>
            <a:ext cx="3523307"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7" name="Picture 3" descr="W:\Forms\Camera Pictures\Product Pictures\IMG_1015.JPG"/>
          <p:cNvPicPr>
            <a:picLocks noChangeAspect="1" noChangeArrowheads="1"/>
          </p:cNvPicPr>
          <p:nvPr/>
        </p:nvPicPr>
        <p:blipFill rotWithShape="1">
          <a:blip r:embed="rId3" cstate="print"/>
          <a:srcRect l="12517" t="21051" r="2105" b="18603"/>
          <a:stretch/>
        </p:blipFill>
        <p:spPr bwMode="auto">
          <a:xfrm>
            <a:off x="1439500" y="3429000"/>
            <a:ext cx="6180499" cy="3276600"/>
          </a:xfrm>
          <a:prstGeom prst="rect">
            <a:avLst/>
          </a:prstGeom>
          <a:noFill/>
        </p:spPr>
      </p:pic>
      <p:sp>
        <p:nvSpPr>
          <p:cNvPr id="9" name="Rectangle 8"/>
          <p:cNvSpPr/>
          <p:nvPr/>
        </p:nvSpPr>
        <p:spPr>
          <a:xfrm>
            <a:off x="4572000" y="685800"/>
            <a:ext cx="4419600" cy="1508105"/>
          </a:xfrm>
          <a:prstGeom prst="rect">
            <a:avLst/>
          </a:prstGeom>
        </p:spPr>
        <p:txBody>
          <a:bodyPr wrap="square">
            <a:spAutoFit/>
          </a:bodyPr>
          <a:lstStyle/>
          <a:p>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Swirl Finish Development:</a:t>
            </a:r>
          </a:p>
          <a:p>
            <a:r>
              <a:rPr lang="en-US" sz="1600" dirty="0">
                <a:ln w="11430"/>
                <a:latin typeface="High Tower Text" pitchFamily="18" charset="0"/>
              </a:rPr>
              <a:t>Nemat Inc., has developed a technology to reduce Debris build up and popping.  This technology has increased run time and reduced number of vents per year.</a:t>
            </a: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4876800"/>
            <a:ext cx="2743200" cy="1200329"/>
          </a:xfrm>
          <a:prstGeom prst="rect">
            <a:avLst/>
          </a:prstGeom>
        </p:spPr>
        <p:txBody>
          <a:bodyPr wrap="square">
            <a:spAutoFit/>
          </a:bodyPr>
          <a:lstStyle/>
          <a:p>
            <a:pPr algn="ct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High Tower Text" pitchFamily="18" charset="0"/>
              </a:rPr>
              <a:t>Products</a:t>
            </a:r>
          </a:p>
          <a:p>
            <a:pPr algn="ctr"/>
            <a:r>
              <a:rPr lang="en-US" sz="2400" b="1" dirty="0">
                <a:ln w="11430"/>
                <a:solidFill>
                  <a:srgbClr val="0070C0"/>
                </a:solidFill>
                <a:effectLst>
                  <a:outerShdw blurRad="50800" dist="39000" dir="5460000" algn="tl">
                    <a:srgbClr val="000000">
                      <a:alpha val="38000"/>
                    </a:srgbClr>
                  </a:outerShdw>
                </a:effectLst>
                <a:latin typeface="High Tower Text" pitchFamily="18" charset="0"/>
              </a:rPr>
              <a:t>100” Roll</a:t>
            </a:r>
          </a:p>
        </p:txBody>
      </p:sp>
      <p:pic>
        <p:nvPicPr>
          <p:cNvPr id="4098" name="Picture 2" descr="Z:\Customer Drawings New\Cardinal Glass\100 Roll 126 in\20160607_1554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7" t="50437" r="1936" b="17414"/>
          <a:stretch/>
        </p:blipFill>
        <p:spPr bwMode="auto">
          <a:xfrm>
            <a:off x="0" y="304800"/>
            <a:ext cx="9127436" cy="173736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Z:\Customer Drawings New\Cardinal Glass\100 Roll 126 in\20160504_1457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053"/>
          <a:stretch/>
        </p:blipFill>
        <p:spPr bwMode="auto">
          <a:xfrm>
            <a:off x="6172199" y="4679552"/>
            <a:ext cx="2879585" cy="20260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Z:\Customer Drawings New\Cardinal Glass\100 Roll 126 in\20160607_1553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8033" r="27102" b="12385"/>
          <a:stretch/>
        </p:blipFill>
        <p:spPr bwMode="auto">
          <a:xfrm>
            <a:off x="685800" y="2209800"/>
            <a:ext cx="7584233" cy="231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448665"/>
      </p:ext>
    </p:extLst>
  </p:cSld>
  <p:clrMapOvr>
    <a:masterClrMapping/>
  </p:clrMapOvr>
  <p:transition spd="slow">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2192</TotalTime>
  <Words>808</Words>
  <Application>Microsoft Office PowerPoint</Application>
  <PresentationFormat>On-screen Show (4:3)</PresentationFormat>
  <Paragraphs>103</Paragraphs>
  <Slides>30</Slides>
  <Notes>1</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High Tower Text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Nemat</dc:creator>
  <cp:lastModifiedBy>Mike</cp:lastModifiedBy>
  <cp:revision>200</cp:revision>
  <dcterms:created xsi:type="dcterms:W3CDTF">2013-02-26T07:05:31Z</dcterms:created>
  <dcterms:modified xsi:type="dcterms:W3CDTF">2019-10-28T22:07:12Z</dcterms:modified>
</cp:coreProperties>
</file>